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B2143D-D091-40F4-8CAB-A73C1DBBAE2E}" type="datetimeFigureOut">
              <a:rPr lang="en-GB" smtClean="0"/>
              <a:t>02/05/2023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5DA21-AA3B-4711-8133-C2A58585DB2D}" type="slidenum">
              <a:rPr lang="en-GB" smtClean="0"/>
              <a:t>‹#›</a:t>
            </a:fld>
            <a:endParaRPr lang="en-GB"/>
          </a:p>
        </p:txBody>
      </p:sp>
    </p:spTree>
    <p:extLst>
      <p:ext uri="{BB962C8B-B14F-4D97-AF65-F5344CB8AC3E}">
        <p14:creationId xmlns:p14="http://schemas.microsoft.com/office/powerpoint/2010/main" val="227396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1A5DA21-AA3B-4711-8133-C2A58585DB2D}" type="slidenum">
              <a:rPr lang="en-GB" smtClean="0"/>
              <a:t>1</a:t>
            </a:fld>
            <a:endParaRPr lang="en-GB"/>
          </a:p>
        </p:txBody>
      </p:sp>
    </p:spTree>
    <p:extLst>
      <p:ext uri="{BB962C8B-B14F-4D97-AF65-F5344CB8AC3E}">
        <p14:creationId xmlns:p14="http://schemas.microsoft.com/office/powerpoint/2010/main" val="750551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A5FDC-36F2-B8CC-2B02-92D985308388}"/>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728E592F-1875-0D3A-3AEF-E7BE20D5CC49}"/>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917E5604-2EA0-CD51-1928-0DD9B66A2CAC}"/>
              </a:ext>
            </a:extLst>
          </p:cNvPr>
          <p:cNvSpPr txBox="1">
            <a:spLocks noGrp="1"/>
          </p:cNvSpPr>
          <p:nvPr>
            <p:ph type="dt" sz="half" idx="7"/>
          </p:nvPr>
        </p:nvSpPr>
        <p:spPr/>
        <p:txBody>
          <a:bodyPr/>
          <a:lstStyle>
            <a:lvl1pPr>
              <a:defRPr/>
            </a:lvl1pPr>
          </a:lstStyle>
          <a:p>
            <a:pPr lvl="0"/>
            <a:fld id="{7ADC28D3-7000-4E72-B82D-FE98BFD8342F}" type="datetime1">
              <a:rPr lang="en-GB"/>
              <a:pPr lvl="0"/>
              <a:t>02/05/2023</a:t>
            </a:fld>
            <a:endParaRPr lang="en-GB"/>
          </a:p>
        </p:txBody>
      </p:sp>
      <p:sp>
        <p:nvSpPr>
          <p:cNvPr id="5" name="Footer Placeholder 4">
            <a:extLst>
              <a:ext uri="{FF2B5EF4-FFF2-40B4-BE49-F238E27FC236}">
                <a16:creationId xmlns:a16="http://schemas.microsoft.com/office/drawing/2014/main" id="{47054DF0-2351-0BD6-5806-6C4FDD3C74B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5C7E36D7-F12C-95BA-492D-6B470FF20336}"/>
              </a:ext>
            </a:extLst>
          </p:cNvPr>
          <p:cNvSpPr txBox="1">
            <a:spLocks noGrp="1"/>
          </p:cNvSpPr>
          <p:nvPr>
            <p:ph type="sldNum" sz="quarter" idx="8"/>
          </p:nvPr>
        </p:nvSpPr>
        <p:spPr/>
        <p:txBody>
          <a:bodyPr/>
          <a:lstStyle>
            <a:lvl1pPr>
              <a:defRPr/>
            </a:lvl1pPr>
          </a:lstStyle>
          <a:p>
            <a:pPr lvl="0"/>
            <a:fld id="{0CCE1E6F-723A-4585-B284-A36D42425058}" type="slidenum">
              <a:t>‹#›</a:t>
            </a:fld>
            <a:endParaRPr lang="en-GB"/>
          </a:p>
        </p:txBody>
      </p:sp>
    </p:spTree>
    <p:extLst>
      <p:ext uri="{BB962C8B-B14F-4D97-AF65-F5344CB8AC3E}">
        <p14:creationId xmlns:p14="http://schemas.microsoft.com/office/powerpoint/2010/main" val="373567309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3BCC1-2644-E56B-4543-4D9632EBEA0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2C94C144-7DD4-446D-DFC5-52052345B798}"/>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8DD4BD-9E12-9893-4854-3AE0E426CE03}"/>
              </a:ext>
            </a:extLst>
          </p:cNvPr>
          <p:cNvSpPr txBox="1">
            <a:spLocks noGrp="1"/>
          </p:cNvSpPr>
          <p:nvPr>
            <p:ph type="dt" sz="half" idx="7"/>
          </p:nvPr>
        </p:nvSpPr>
        <p:spPr/>
        <p:txBody>
          <a:bodyPr/>
          <a:lstStyle>
            <a:lvl1pPr>
              <a:defRPr/>
            </a:lvl1pPr>
          </a:lstStyle>
          <a:p>
            <a:pPr lvl="0"/>
            <a:fld id="{70DA6582-7D44-4E7F-90E4-724D4ACCAE7B}" type="datetime1">
              <a:rPr lang="en-GB"/>
              <a:pPr lvl="0"/>
              <a:t>02/05/2023</a:t>
            </a:fld>
            <a:endParaRPr lang="en-GB"/>
          </a:p>
        </p:txBody>
      </p:sp>
      <p:sp>
        <p:nvSpPr>
          <p:cNvPr id="5" name="Footer Placeholder 4">
            <a:extLst>
              <a:ext uri="{FF2B5EF4-FFF2-40B4-BE49-F238E27FC236}">
                <a16:creationId xmlns:a16="http://schemas.microsoft.com/office/drawing/2014/main" id="{70487CEB-F6C7-C051-788A-1E46D7936EC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3347D38-D09B-2B9E-C960-5A9E153044AE}"/>
              </a:ext>
            </a:extLst>
          </p:cNvPr>
          <p:cNvSpPr txBox="1">
            <a:spLocks noGrp="1"/>
          </p:cNvSpPr>
          <p:nvPr>
            <p:ph type="sldNum" sz="quarter" idx="8"/>
          </p:nvPr>
        </p:nvSpPr>
        <p:spPr/>
        <p:txBody>
          <a:bodyPr/>
          <a:lstStyle>
            <a:lvl1pPr>
              <a:defRPr/>
            </a:lvl1pPr>
          </a:lstStyle>
          <a:p>
            <a:pPr lvl="0"/>
            <a:fld id="{7E4724FA-31F1-4F27-85D6-13DF8990B09A}" type="slidenum">
              <a:t>‹#›</a:t>
            </a:fld>
            <a:endParaRPr lang="en-GB"/>
          </a:p>
        </p:txBody>
      </p:sp>
    </p:spTree>
    <p:extLst>
      <p:ext uri="{BB962C8B-B14F-4D97-AF65-F5344CB8AC3E}">
        <p14:creationId xmlns:p14="http://schemas.microsoft.com/office/powerpoint/2010/main" val="278659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C82F45-E25E-6CF3-FEED-D30A59DA4720}"/>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F0493515-F810-644E-1258-53A1A3CAF45E}"/>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7C8D5C-882C-59C8-37C2-03E1958F0248}"/>
              </a:ext>
            </a:extLst>
          </p:cNvPr>
          <p:cNvSpPr txBox="1">
            <a:spLocks noGrp="1"/>
          </p:cNvSpPr>
          <p:nvPr>
            <p:ph type="dt" sz="half" idx="7"/>
          </p:nvPr>
        </p:nvSpPr>
        <p:spPr/>
        <p:txBody>
          <a:bodyPr/>
          <a:lstStyle>
            <a:lvl1pPr>
              <a:defRPr/>
            </a:lvl1pPr>
          </a:lstStyle>
          <a:p>
            <a:pPr lvl="0"/>
            <a:fld id="{A35BA3BD-9584-457D-80FB-E4092147CC9D}" type="datetime1">
              <a:rPr lang="en-GB"/>
              <a:pPr lvl="0"/>
              <a:t>02/05/2023</a:t>
            </a:fld>
            <a:endParaRPr lang="en-GB"/>
          </a:p>
        </p:txBody>
      </p:sp>
      <p:sp>
        <p:nvSpPr>
          <p:cNvPr id="5" name="Footer Placeholder 4">
            <a:extLst>
              <a:ext uri="{FF2B5EF4-FFF2-40B4-BE49-F238E27FC236}">
                <a16:creationId xmlns:a16="http://schemas.microsoft.com/office/drawing/2014/main" id="{B8168581-8C19-A351-1DC3-310F7FDA62B9}"/>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806E6DF-B000-0A5A-0508-D9A5CCAD833E}"/>
              </a:ext>
            </a:extLst>
          </p:cNvPr>
          <p:cNvSpPr txBox="1">
            <a:spLocks noGrp="1"/>
          </p:cNvSpPr>
          <p:nvPr>
            <p:ph type="sldNum" sz="quarter" idx="8"/>
          </p:nvPr>
        </p:nvSpPr>
        <p:spPr/>
        <p:txBody>
          <a:bodyPr/>
          <a:lstStyle>
            <a:lvl1pPr>
              <a:defRPr/>
            </a:lvl1pPr>
          </a:lstStyle>
          <a:p>
            <a:pPr lvl="0"/>
            <a:fld id="{2426BF35-6518-496F-8446-D18F48ACD9EC}" type="slidenum">
              <a:t>‹#›</a:t>
            </a:fld>
            <a:endParaRPr lang="en-GB"/>
          </a:p>
        </p:txBody>
      </p:sp>
    </p:spTree>
    <p:extLst>
      <p:ext uri="{BB962C8B-B14F-4D97-AF65-F5344CB8AC3E}">
        <p14:creationId xmlns:p14="http://schemas.microsoft.com/office/powerpoint/2010/main" val="281901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402C-4DFB-7FFC-ADAB-FA556C569ACC}"/>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DBA6B569-6057-CDAB-C866-DD6C3CE0BF40}"/>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B8879F-BE07-4A11-9C3B-C9A48D27B532}"/>
              </a:ext>
            </a:extLst>
          </p:cNvPr>
          <p:cNvSpPr txBox="1">
            <a:spLocks noGrp="1"/>
          </p:cNvSpPr>
          <p:nvPr>
            <p:ph type="dt" sz="half" idx="7"/>
          </p:nvPr>
        </p:nvSpPr>
        <p:spPr/>
        <p:txBody>
          <a:bodyPr/>
          <a:lstStyle>
            <a:lvl1pPr>
              <a:defRPr/>
            </a:lvl1pPr>
          </a:lstStyle>
          <a:p>
            <a:pPr lvl="0"/>
            <a:fld id="{395EB014-7CA6-4793-BAD1-EAAED7FDC1C8}" type="datetime1">
              <a:rPr lang="en-GB"/>
              <a:pPr lvl="0"/>
              <a:t>02/05/2023</a:t>
            </a:fld>
            <a:endParaRPr lang="en-GB"/>
          </a:p>
        </p:txBody>
      </p:sp>
      <p:sp>
        <p:nvSpPr>
          <p:cNvPr id="5" name="Footer Placeholder 4">
            <a:extLst>
              <a:ext uri="{FF2B5EF4-FFF2-40B4-BE49-F238E27FC236}">
                <a16:creationId xmlns:a16="http://schemas.microsoft.com/office/drawing/2014/main" id="{7987CF0F-B2FD-E651-DBC5-045E56E19611}"/>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B2896A6-4750-2706-3807-27B67F81C431}"/>
              </a:ext>
            </a:extLst>
          </p:cNvPr>
          <p:cNvSpPr txBox="1">
            <a:spLocks noGrp="1"/>
          </p:cNvSpPr>
          <p:nvPr>
            <p:ph type="sldNum" sz="quarter" idx="8"/>
          </p:nvPr>
        </p:nvSpPr>
        <p:spPr/>
        <p:txBody>
          <a:bodyPr/>
          <a:lstStyle>
            <a:lvl1pPr>
              <a:defRPr/>
            </a:lvl1pPr>
          </a:lstStyle>
          <a:p>
            <a:pPr lvl="0"/>
            <a:fld id="{4740139A-7D56-4CAF-B0E3-179E3850D17E}" type="slidenum">
              <a:t>‹#›</a:t>
            </a:fld>
            <a:endParaRPr lang="en-GB"/>
          </a:p>
        </p:txBody>
      </p:sp>
    </p:spTree>
    <p:extLst>
      <p:ext uri="{BB962C8B-B14F-4D97-AF65-F5344CB8AC3E}">
        <p14:creationId xmlns:p14="http://schemas.microsoft.com/office/powerpoint/2010/main" val="203317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4E96-6191-9126-8AE2-DE29B2C5D303}"/>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9CAAD462-EBB1-B42A-21BF-2BE15DC66CEE}"/>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33B53232-1753-24E8-AF2A-9CDF4C15D2A2}"/>
              </a:ext>
            </a:extLst>
          </p:cNvPr>
          <p:cNvSpPr txBox="1">
            <a:spLocks noGrp="1"/>
          </p:cNvSpPr>
          <p:nvPr>
            <p:ph type="dt" sz="half" idx="7"/>
          </p:nvPr>
        </p:nvSpPr>
        <p:spPr/>
        <p:txBody>
          <a:bodyPr/>
          <a:lstStyle>
            <a:lvl1pPr>
              <a:defRPr/>
            </a:lvl1pPr>
          </a:lstStyle>
          <a:p>
            <a:pPr lvl="0"/>
            <a:fld id="{EB08E4D5-9220-4DE8-B531-AAB4436CB993}" type="datetime1">
              <a:rPr lang="en-GB"/>
              <a:pPr lvl="0"/>
              <a:t>02/05/2023</a:t>
            </a:fld>
            <a:endParaRPr lang="en-GB"/>
          </a:p>
        </p:txBody>
      </p:sp>
      <p:sp>
        <p:nvSpPr>
          <p:cNvPr id="5" name="Footer Placeholder 4">
            <a:extLst>
              <a:ext uri="{FF2B5EF4-FFF2-40B4-BE49-F238E27FC236}">
                <a16:creationId xmlns:a16="http://schemas.microsoft.com/office/drawing/2014/main" id="{135F0715-6182-152C-8DC4-33329C5711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C0D96B1-A462-A9A7-C176-AC39B6D05A8C}"/>
              </a:ext>
            </a:extLst>
          </p:cNvPr>
          <p:cNvSpPr txBox="1">
            <a:spLocks noGrp="1"/>
          </p:cNvSpPr>
          <p:nvPr>
            <p:ph type="sldNum" sz="quarter" idx="8"/>
          </p:nvPr>
        </p:nvSpPr>
        <p:spPr/>
        <p:txBody>
          <a:bodyPr/>
          <a:lstStyle>
            <a:lvl1pPr>
              <a:defRPr/>
            </a:lvl1pPr>
          </a:lstStyle>
          <a:p>
            <a:pPr lvl="0"/>
            <a:fld id="{746195CA-54C2-4C35-AEB7-E58E148F3283}" type="slidenum">
              <a:t>‹#›</a:t>
            </a:fld>
            <a:endParaRPr lang="en-GB"/>
          </a:p>
        </p:txBody>
      </p:sp>
    </p:spTree>
    <p:extLst>
      <p:ext uri="{BB962C8B-B14F-4D97-AF65-F5344CB8AC3E}">
        <p14:creationId xmlns:p14="http://schemas.microsoft.com/office/powerpoint/2010/main" val="273000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50A29-8CE8-5C0C-38CF-8C593B0E468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40E90DF6-34B2-1318-5725-7A86149F9EAF}"/>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15FAE5-565D-1EEF-691A-138F9C332E23}"/>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8259D0D-466B-E0EE-CD5D-C8AB3C527E0E}"/>
              </a:ext>
            </a:extLst>
          </p:cNvPr>
          <p:cNvSpPr txBox="1">
            <a:spLocks noGrp="1"/>
          </p:cNvSpPr>
          <p:nvPr>
            <p:ph type="dt" sz="half" idx="7"/>
          </p:nvPr>
        </p:nvSpPr>
        <p:spPr/>
        <p:txBody>
          <a:bodyPr/>
          <a:lstStyle>
            <a:lvl1pPr>
              <a:defRPr/>
            </a:lvl1pPr>
          </a:lstStyle>
          <a:p>
            <a:pPr lvl="0"/>
            <a:fld id="{0199502F-99CC-4CBB-949B-B5FCC39FE90E}" type="datetime1">
              <a:rPr lang="en-GB"/>
              <a:pPr lvl="0"/>
              <a:t>02/05/2023</a:t>
            </a:fld>
            <a:endParaRPr lang="en-GB"/>
          </a:p>
        </p:txBody>
      </p:sp>
      <p:sp>
        <p:nvSpPr>
          <p:cNvPr id="6" name="Footer Placeholder 5">
            <a:extLst>
              <a:ext uri="{FF2B5EF4-FFF2-40B4-BE49-F238E27FC236}">
                <a16:creationId xmlns:a16="http://schemas.microsoft.com/office/drawing/2014/main" id="{2D5324A7-76F8-DC11-9EBD-CC8507205B58}"/>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7673F1B9-CB23-F41F-CD7A-3C3C4FC9CF1E}"/>
              </a:ext>
            </a:extLst>
          </p:cNvPr>
          <p:cNvSpPr txBox="1">
            <a:spLocks noGrp="1"/>
          </p:cNvSpPr>
          <p:nvPr>
            <p:ph type="sldNum" sz="quarter" idx="8"/>
          </p:nvPr>
        </p:nvSpPr>
        <p:spPr/>
        <p:txBody>
          <a:bodyPr/>
          <a:lstStyle>
            <a:lvl1pPr>
              <a:defRPr/>
            </a:lvl1pPr>
          </a:lstStyle>
          <a:p>
            <a:pPr lvl="0"/>
            <a:fld id="{2DBCC4A8-9ABE-4476-8EBB-C5767865BF5B}" type="slidenum">
              <a:t>‹#›</a:t>
            </a:fld>
            <a:endParaRPr lang="en-GB"/>
          </a:p>
        </p:txBody>
      </p:sp>
    </p:spTree>
    <p:extLst>
      <p:ext uri="{BB962C8B-B14F-4D97-AF65-F5344CB8AC3E}">
        <p14:creationId xmlns:p14="http://schemas.microsoft.com/office/powerpoint/2010/main" val="28543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70EF-E48F-6EDD-C5DD-2D08A4035F08}"/>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D84EC14E-A351-5656-7FC0-883C49E1F273}"/>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AC928EA4-FE7E-4456-3A56-CE400BDCEB27}"/>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933F07-352A-EF9E-27D3-911FDD376484}"/>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6AF66024-5861-DB26-CA83-ECCCCA7AE3EF}"/>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DA6E41-FE31-2DE7-348D-0262AF801B31}"/>
              </a:ext>
            </a:extLst>
          </p:cNvPr>
          <p:cNvSpPr txBox="1">
            <a:spLocks noGrp="1"/>
          </p:cNvSpPr>
          <p:nvPr>
            <p:ph type="dt" sz="half" idx="7"/>
          </p:nvPr>
        </p:nvSpPr>
        <p:spPr/>
        <p:txBody>
          <a:bodyPr/>
          <a:lstStyle>
            <a:lvl1pPr>
              <a:defRPr/>
            </a:lvl1pPr>
          </a:lstStyle>
          <a:p>
            <a:pPr lvl="0"/>
            <a:fld id="{11BD94F5-3359-4937-893B-AF173058D5DD}" type="datetime1">
              <a:rPr lang="en-GB"/>
              <a:pPr lvl="0"/>
              <a:t>02/05/2023</a:t>
            </a:fld>
            <a:endParaRPr lang="en-GB"/>
          </a:p>
        </p:txBody>
      </p:sp>
      <p:sp>
        <p:nvSpPr>
          <p:cNvPr id="8" name="Footer Placeholder 7">
            <a:extLst>
              <a:ext uri="{FF2B5EF4-FFF2-40B4-BE49-F238E27FC236}">
                <a16:creationId xmlns:a16="http://schemas.microsoft.com/office/drawing/2014/main" id="{D57B3BD2-7141-C3E6-4999-64DED316B222}"/>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8CFBACF3-9EC3-4DEB-9C6F-A8202EC00968}"/>
              </a:ext>
            </a:extLst>
          </p:cNvPr>
          <p:cNvSpPr txBox="1">
            <a:spLocks noGrp="1"/>
          </p:cNvSpPr>
          <p:nvPr>
            <p:ph type="sldNum" sz="quarter" idx="8"/>
          </p:nvPr>
        </p:nvSpPr>
        <p:spPr/>
        <p:txBody>
          <a:bodyPr/>
          <a:lstStyle>
            <a:lvl1pPr>
              <a:defRPr/>
            </a:lvl1pPr>
          </a:lstStyle>
          <a:p>
            <a:pPr lvl="0"/>
            <a:fld id="{6474D5EC-BF15-4104-8D6F-D1CD25B2F000}" type="slidenum">
              <a:t>‹#›</a:t>
            </a:fld>
            <a:endParaRPr lang="en-GB"/>
          </a:p>
        </p:txBody>
      </p:sp>
    </p:spTree>
    <p:extLst>
      <p:ext uri="{BB962C8B-B14F-4D97-AF65-F5344CB8AC3E}">
        <p14:creationId xmlns:p14="http://schemas.microsoft.com/office/powerpoint/2010/main" val="166970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BEF3B-09C3-C80E-C246-A538A1129DF9}"/>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DC3D6F40-7828-35A9-6B41-39D3095C5047}"/>
              </a:ext>
            </a:extLst>
          </p:cNvPr>
          <p:cNvSpPr txBox="1">
            <a:spLocks noGrp="1"/>
          </p:cNvSpPr>
          <p:nvPr>
            <p:ph type="dt" sz="half" idx="7"/>
          </p:nvPr>
        </p:nvSpPr>
        <p:spPr/>
        <p:txBody>
          <a:bodyPr/>
          <a:lstStyle>
            <a:lvl1pPr>
              <a:defRPr/>
            </a:lvl1pPr>
          </a:lstStyle>
          <a:p>
            <a:pPr lvl="0"/>
            <a:fld id="{791F4245-981C-40F7-B8D4-7B0AC81E1498}" type="datetime1">
              <a:rPr lang="en-GB"/>
              <a:pPr lvl="0"/>
              <a:t>02/05/2023</a:t>
            </a:fld>
            <a:endParaRPr lang="en-GB"/>
          </a:p>
        </p:txBody>
      </p:sp>
      <p:sp>
        <p:nvSpPr>
          <p:cNvPr id="4" name="Footer Placeholder 3">
            <a:extLst>
              <a:ext uri="{FF2B5EF4-FFF2-40B4-BE49-F238E27FC236}">
                <a16:creationId xmlns:a16="http://schemas.microsoft.com/office/drawing/2014/main" id="{4192D96E-546E-0756-187D-ECAA60FA59FC}"/>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A458C05C-4644-FF60-A501-D2EF5E15B45A}"/>
              </a:ext>
            </a:extLst>
          </p:cNvPr>
          <p:cNvSpPr txBox="1">
            <a:spLocks noGrp="1"/>
          </p:cNvSpPr>
          <p:nvPr>
            <p:ph type="sldNum" sz="quarter" idx="8"/>
          </p:nvPr>
        </p:nvSpPr>
        <p:spPr/>
        <p:txBody>
          <a:bodyPr/>
          <a:lstStyle>
            <a:lvl1pPr>
              <a:defRPr/>
            </a:lvl1pPr>
          </a:lstStyle>
          <a:p>
            <a:pPr lvl="0"/>
            <a:fld id="{82E94527-59AD-4853-B8DE-F293A170E7EF}" type="slidenum">
              <a:t>‹#›</a:t>
            </a:fld>
            <a:endParaRPr lang="en-GB"/>
          </a:p>
        </p:txBody>
      </p:sp>
    </p:spTree>
    <p:extLst>
      <p:ext uri="{BB962C8B-B14F-4D97-AF65-F5344CB8AC3E}">
        <p14:creationId xmlns:p14="http://schemas.microsoft.com/office/powerpoint/2010/main" val="174280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A8A967-F804-0B7D-9420-F54AE4545D0B}"/>
              </a:ext>
            </a:extLst>
          </p:cNvPr>
          <p:cNvSpPr txBox="1">
            <a:spLocks noGrp="1"/>
          </p:cNvSpPr>
          <p:nvPr>
            <p:ph type="dt" sz="half" idx="7"/>
          </p:nvPr>
        </p:nvSpPr>
        <p:spPr/>
        <p:txBody>
          <a:bodyPr/>
          <a:lstStyle>
            <a:lvl1pPr>
              <a:defRPr/>
            </a:lvl1pPr>
          </a:lstStyle>
          <a:p>
            <a:pPr lvl="0"/>
            <a:fld id="{EAD42D76-95E3-46F2-8F2C-F22DBE0CDD37}" type="datetime1">
              <a:rPr lang="en-GB"/>
              <a:pPr lvl="0"/>
              <a:t>02/05/2023</a:t>
            </a:fld>
            <a:endParaRPr lang="en-GB"/>
          </a:p>
        </p:txBody>
      </p:sp>
      <p:sp>
        <p:nvSpPr>
          <p:cNvPr id="3" name="Footer Placeholder 2">
            <a:extLst>
              <a:ext uri="{FF2B5EF4-FFF2-40B4-BE49-F238E27FC236}">
                <a16:creationId xmlns:a16="http://schemas.microsoft.com/office/drawing/2014/main" id="{B0A5470E-C45D-E638-306E-88E98E7C428E}"/>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0762ED49-DEA2-2EE8-9969-1BCA7ABF7982}"/>
              </a:ext>
            </a:extLst>
          </p:cNvPr>
          <p:cNvSpPr txBox="1">
            <a:spLocks noGrp="1"/>
          </p:cNvSpPr>
          <p:nvPr>
            <p:ph type="sldNum" sz="quarter" idx="8"/>
          </p:nvPr>
        </p:nvSpPr>
        <p:spPr/>
        <p:txBody>
          <a:bodyPr/>
          <a:lstStyle>
            <a:lvl1pPr>
              <a:defRPr/>
            </a:lvl1pPr>
          </a:lstStyle>
          <a:p>
            <a:pPr lvl="0"/>
            <a:fld id="{6A9A8AA0-5570-4063-BF2C-B91D0ECE4275}" type="slidenum">
              <a:t>‹#›</a:t>
            </a:fld>
            <a:endParaRPr lang="en-GB"/>
          </a:p>
        </p:txBody>
      </p:sp>
    </p:spTree>
    <p:extLst>
      <p:ext uri="{BB962C8B-B14F-4D97-AF65-F5344CB8AC3E}">
        <p14:creationId xmlns:p14="http://schemas.microsoft.com/office/powerpoint/2010/main" val="298331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38F82-6D15-9BDB-4B5D-239FB49D2E20}"/>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F6AEF3D6-CF27-35D2-EF3F-BE0F141A81D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968C3A-0974-B0B7-1DEC-0ED2E3CA9E52}"/>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79ACC63E-95C9-25CF-0621-63C1B31BD944}"/>
              </a:ext>
            </a:extLst>
          </p:cNvPr>
          <p:cNvSpPr txBox="1">
            <a:spLocks noGrp="1"/>
          </p:cNvSpPr>
          <p:nvPr>
            <p:ph type="dt" sz="half" idx="7"/>
          </p:nvPr>
        </p:nvSpPr>
        <p:spPr/>
        <p:txBody>
          <a:bodyPr/>
          <a:lstStyle>
            <a:lvl1pPr>
              <a:defRPr/>
            </a:lvl1pPr>
          </a:lstStyle>
          <a:p>
            <a:pPr lvl="0"/>
            <a:fld id="{3B9DF1DF-6778-43F7-8502-EDEE72631D2D}" type="datetime1">
              <a:rPr lang="en-GB"/>
              <a:pPr lvl="0"/>
              <a:t>02/05/2023</a:t>
            </a:fld>
            <a:endParaRPr lang="en-GB"/>
          </a:p>
        </p:txBody>
      </p:sp>
      <p:sp>
        <p:nvSpPr>
          <p:cNvPr id="6" name="Footer Placeholder 5">
            <a:extLst>
              <a:ext uri="{FF2B5EF4-FFF2-40B4-BE49-F238E27FC236}">
                <a16:creationId xmlns:a16="http://schemas.microsoft.com/office/drawing/2014/main" id="{A776488C-022E-82BE-D95F-4556BF9D335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4208F22-10AF-0FD9-1F29-193C6D8A589E}"/>
              </a:ext>
            </a:extLst>
          </p:cNvPr>
          <p:cNvSpPr txBox="1">
            <a:spLocks noGrp="1"/>
          </p:cNvSpPr>
          <p:nvPr>
            <p:ph type="sldNum" sz="quarter" idx="8"/>
          </p:nvPr>
        </p:nvSpPr>
        <p:spPr/>
        <p:txBody>
          <a:bodyPr/>
          <a:lstStyle>
            <a:lvl1pPr>
              <a:defRPr/>
            </a:lvl1pPr>
          </a:lstStyle>
          <a:p>
            <a:pPr lvl="0"/>
            <a:fld id="{A2D8B478-1B5B-462B-BB96-D43C834EE2E5}" type="slidenum">
              <a:t>‹#›</a:t>
            </a:fld>
            <a:endParaRPr lang="en-GB"/>
          </a:p>
        </p:txBody>
      </p:sp>
    </p:spTree>
    <p:extLst>
      <p:ext uri="{BB962C8B-B14F-4D97-AF65-F5344CB8AC3E}">
        <p14:creationId xmlns:p14="http://schemas.microsoft.com/office/powerpoint/2010/main" val="4058900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557A7-BCD3-A34A-F11D-D470CA7FCDF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C041E14E-C6E4-C09C-2AB9-FB7FB03FF74E}"/>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46E75F9B-3DF1-1D0F-77AB-05428555BD0D}"/>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F02225D3-81E4-D6A5-7550-BD229FB14EF9}"/>
              </a:ext>
            </a:extLst>
          </p:cNvPr>
          <p:cNvSpPr txBox="1">
            <a:spLocks noGrp="1"/>
          </p:cNvSpPr>
          <p:nvPr>
            <p:ph type="dt" sz="half" idx="7"/>
          </p:nvPr>
        </p:nvSpPr>
        <p:spPr/>
        <p:txBody>
          <a:bodyPr/>
          <a:lstStyle>
            <a:lvl1pPr>
              <a:defRPr/>
            </a:lvl1pPr>
          </a:lstStyle>
          <a:p>
            <a:pPr lvl="0"/>
            <a:fld id="{1B512B36-7F6F-4327-8CCB-B2FA7097C636}" type="datetime1">
              <a:rPr lang="en-GB"/>
              <a:pPr lvl="0"/>
              <a:t>02/05/2023</a:t>
            </a:fld>
            <a:endParaRPr lang="en-GB"/>
          </a:p>
        </p:txBody>
      </p:sp>
      <p:sp>
        <p:nvSpPr>
          <p:cNvPr id="6" name="Footer Placeholder 5">
            <a:extLst>
              <a:ext uri="{FF2B5EF4-FFF2-40B4-BE49-F238E27FC236}">
                <a16:creationId xmlns:a16="http://schemas.microsoft.com/office/drawing/2014/main" id="{4EE8E7BF-4D43-CC01-962F-2FC6D823E85A}"/>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D25B2D20-C1A7-ED41-AE58-9EDF26CCB2F3}"/>
              </a:ext>
            </a:extLst>
          </p:cNvPr>
          <p:cNvSpPr txBox="1">
            <a:spLocks noGrp="1"/>
          </p:cNvSpPr>
          <p:nvPr>
            <p:ph type="sldNum" sz="quarter" idx="8"/>
          </p:nvPr>
        </p:nvSpPr>
        <p:spPr/>
        <p:txBody>
          <a:bodyPr/>
          <a:lstStyle>
            <a:lvl1pPr>
              <a:defRPr/>
            </a:lvl1pPr>
          </a:lstStyle>
          <a:p>
            <a:pPr lvl="0"/>
            <a:fld id="{EED98AFA-2FF1-4566-9F96-1A94F28EEF66}" type="slidenum">
              <a:t>‹#›</a:t>
            </a:fld>
            <a:endParaRPr lang="en-GB"/>
          </a:p>
        </p:txBody>
      </p:sp>
    </p:spTree>
    <p:extLst>
      <p:ext uri="{BB962C8B-B14F-4D97-AF65-F5344CB8AC3E}">
        <p14:creationId xmlns:p14="http://schemas.microsoft.com/office/powerpoint/2010/main" val="265367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A2E370-DE00-10DC-016B-B3651DC982E3}"/>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080A48B-B6EC-FC65-DBD9-7D745195DE94}"/>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D0AD4B-1C9B-1173-5DF4-8AD3149FF10F}"/>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616602A6-EAD3-4E9F-B447-123AADAABAB3}" type="datetime1">
              <a:rPr lang="en-GB"/>
              <a:pPr lvl="0"/>
              <a:t>02/05/2023</a:t>
            </a:fld>
            <a:endParaRPr lang="en-GB"/>
          </a:p>
        </p:txBody>
      </p:sp>
      <p:sp>
        <p:nvSpPr>
          <p:cNvPr id="5" name="Footer Placeholder 4">
            <a:extLst>
              <a:ext uri="{FF2B5EF4-FFF2-40B4-BE49-F238E27FC236}">
                <a16:creationId xmlns:a16="http://schemas.microsoft.com/office/drawing/2014/main" id="{3E4BEF74-49A6-D9C0-56D9-100DCC4DC24F}"/>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BE58A1D0-DC32-17F1-F726-60CC7381FC3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6B7DD2CB-CE78-4F29-9339-C762C941ABFB}"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nice.org.uk/" TargetMode="External"/><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pic>
        <p:nvPicPr>
          <p:cNvPr id="2" name="Picture 61">
            <a:extLst>
              <a:ext uri="{FF2B5EF4-FFF2-40B4-BE49-F238E27FC236}">
                <a16:creationId xmlns:a16="http://schemas.microsoft.com/office/drawing/2014/main" id="{CF322CDC-D4F1-AC9F-D536-4BB9F6DE7B6D}"/>
              </a:ext>
            </a:extLst>
          </p:cNvPr>
          <p:cNvPicPr>
            <a:picLocks noChangeAspect="1"/>
          </p:cNvPicPr>
          <p:nvPr/>
        </p:nvPicPr>
        <p:blipFill>
          <a:blip r:embed="rId3"/>
          <a:stretch>
            <a:fillRect/>
          </a:stretch>
        </p:blipFill>
        <p:spPr>
          <a:xfrm>
            <a:off x="-5831" y="-22997"/>
            <a:ext cx="12191996" cy="6880997"/>
          </a:xfrm>
          <a:prstGeom prst="rect">
            <a:avLst/>
          </a:prstGeom>
          <a:noFill/>
          <a:ln cap="flat">
            <a:noFill/>
          </a:ln>
        </p:spPr>
      </p:pic>
      <p:sp>
        <p:nvSpPr>
          <p:cNvPr id="3" name="TextBox 59">
            <a:extLst>
              <a:ext uri="{FF2B5EF4-FFF2-40B4-BE49-F238E27FC236}">
                <a16:creationId xmlns:a16="http://schemas.microsoft.com/office/drawing/2014/main" id="{7C777BA9-2DF3-B89C-3FB3-6DE122DD336F}"/>
              </a:ext>
            </a:extLst>
          </p:cNvPr>
          <p:cNvSpPr txBox="1"/>
          <p:nvPr/>
        </p:nvSpPr>
        <p:spPr>
          <a:xfrm>
            <a:off x="4355095" y="4935894"/>
            <a:ext cx="3298826" cy="1648635"/>
          </a:xfrm>
          <a:prstGeom prst="rect">
            <a:avLst/>
          </a:prstGeom>
          <a:noFill/>
          <a:ln w="9528" cap="flat">
            <a:solidFill>
              <a:srgbClr val="DAE3F3"/>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TextBox 60">
            <a:extLst>
              <a:ext uri="{FF2B5EF4-FFF2-40B4-BE49-F238E27FC236}">
                <a16:creationId xmlns:a16="http://schemas.microsoft.com/office/drawing/2014/main" id="{711DC72D-89A6-AF9A-125E-0065367E3F50}"/>
              </a:ext>
            </a:extLst>
          </p:cNvPr>
          <p:cNvSpPr txBox="1"/>
          <p:nvPr/>
        </p:nvSpPr>
        <p:spPr>
          <a:xfrm>
            <a:off x="8143372" y="2842202"/>
            <a:ext cx="3557464" cy="1457535"/>
          </a:xfrm>
          <a:prstGeom prst="rect">
            <a:avLst/>
          </a:prstGeom>
          <a:noFill/>
          <a:ln w="9528" cap="flat">
            <a:solidFill>
              <a:srgbClr val="DAE3F3"/>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Subtitle 2">
            <a:extLst>
              <a:ext uri="{FF2B5EF4-FFF2-40B4-BE49-F238E27FC236}">
                <a16:creationId xmlns:a16="http://schemas.microsoft.com/office/drawing/2014/main" id="{BCAC317A-4B7B-F9E7-4794-8D69C3F27CC2}"/>
              </a:ext>
            </a:extLst>
          </p:cNvPr>
          <p:cNvSpPr txBox="1">
            <a:spLocks noGrp="1"/>
          </p:cNvSpPr>
          <p:nvPr>
            <p:ph type="subTitle" idx="1"/>
          </p:nvPr>
        </p:nvSpPr>
        <p:spPr>
          <a:xfrm>
            <a:off x="0" y="-22997"/>
            <a:ext cx="12191996" cy="1073642"/>
          </a:xfrm>
          <a:solidFill>
            <a:srgbClr val="B4C7E7"/>
          </a:solidFill>
          <a:ln w="9528">
            <a:solidFill>
              <a:srgbClr val="0070C0"/>
            </a:solidFill>
            <a:prstDash val="solid"/>
          </a:ln>
        </p:spPr>
        <p:txBody>
          <a:bodyPr anchorCtr="0"/>
          <a:lstStyle/>
          <a:p>
            <a:pPr lvl="0"/>
            <a:endParaRPr lang="en-GB" sz="1800">
              <a:latin typeface="Times New Roman" pitchFamily="18"/>
              <a:cs typeface="Times New Roman" pitchFamily="18"/>
            </a:endParaRPr>
          </a:p>
          <a:p>
            <a:pPr lvl="0" algn="l"/>
            <a:r>
              <a:rPr lang="en-GB" sz="1800">
                <a:latin typeface="Times New Roman" pitchFamily="18"/>
                <a:cs typeface="Times New Roman" pitchFamily="18"/>
              </a:rPr>
              <a:t>  </a:t>
            </a:r>
            <a:endParaRPr lang="en-GB"/>
          </a:p>
        </p:txBody>
      </p:sp>
      <p:pic>
        <p:nvPicPr>
          <p:cNvPr id="6" name="Picture 3" descr="logo waht new">
            <a:extLst>
              <a:ext uri="{FF2B5EF4-FFF2-40B4-BE49-F238E27FC236}">
                <a16:creationId xmlns:a16="http://schemas.microsoft.com/office/drawing/2014/main" id="{071AFF4A-85E6-1BCD-B029-3C78676D6E70}"/>
              </a:ext>
            </a:extLst>
          </p:cNvPr>
          <p:cNvPicPr>
            <a:picLocks noChangeAspect="1"/>
          </p:cNvPicPr>
          <p:nvPr/>
        </p:nvPicPr>
        <p:blipFill>
          <a:blip r:embed="rId4"/>
          <a:srcRect/>
          <a:stretch>
            <a:fillRect/>
          </a:stretch>
        </p:blipFill>
        <p:spPr>
          <a:xfrm>
            <a:off x="11077191" y="202069"/>
            <a:ext cx="1080189" cy="476082"/>
          </a:xfrm>
          <a:prstGeom prst="rect">
            <a:avLst/>
          </a:prstGeom>
          <a:noFill/>
          <a:ln cap="flat">
            <a:noFill/>
          </a:ln>
        </p:spPr>
      </p:pic>
      <p:sp>
        <p:nvSpPr>
          <p:cNvPr id="7" name="TextBox 4">
            <a:extLst>
              <a:ext uri="{FF2B5EF4-FFF2-40B4-BE49-F238E27FC236}">
                <a16:creationId xmlns:a16="http://schemas.microsoft.com/office/drawing/2014/main" id="{F796E250-A42A-BC49-75F5-6330E351EDAA}"/>
              </a:ext>
            </a:extLst>
          </p:cNvPr>
          <p:cNvSpPr txBox="1"/>
          <p:nvPr/>
        </p:nvSpPr>
        <p:spPr>
          <a:xfrm>
            <a:off x="371475" y="685891"/>
            <a:ext cx="4615891"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900" b="0" i="0" u="none" strike="noStrike" kern="1200" cap="none" spc="0" baseline="0">
                <a:solidFill>
                  <a:srgbClr val="000000"/>
                </a:solidFill>
                <a:uFillTx/>
                <a:latin typeface="Times New Roman" pitchFamily="18"/>
                <a:ea typeface="Calibri" pitchFamily="34"/>
                <a:cs typeface="Times New Roman" pitchFamily="18"/>
              </a:rPr>
              <a:t>C Persad, L Leong, E Smith</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900" b="0" i="0" u="none" strike="noStrike" kern="1200" cap="none" spc="0" baseline="0">
                <a:solidFill>
                  <a:srgbClr val="000000"/>
                </a:solidFill>
                <a:uFillTx/>
                <a:latin typeface="Times New Roman" pitchFamily="18"/>
                <a:ea typeface="Calibri" pitchFamily="34"/>
                <a:cs typeface="Times New Roman" pitchFamily="18"/>
              </a:rPr>
              <a:t>Alexandra Hospital, Worcestershire Acute Hospital NHS Trust</a:t>
            </a:r>
            <a:endParaRPr lang="en-GB" sz="900" b="0" i="0" u="none" strike="noStrike" kern="1200" cap="none" spc="0" baseline="0">
              <a:solidFill>
                <a:srgbClr val="000000"/>
              </a:solidFill>
              <a:uFillTx/>
              <a:latin typeface="Calibri" pitchFamily="34"/>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TextBox 8">
            <a:extLst>
              <a:ext uri="{FF2B5EF4-FFF2-40B4-BE49-F238E27FC236}">
                <a16:creationId xmlns:a16="http://schemas.microsoft.com/office/drawing/2014/main" id="{2869114F-A908-4069-5126-A6CE68298F19}"/>
              </a:ext>
            </a:extLst>
          </p:cNvPr>
          <p:cNvSpPr txBox="1"/>
          <p:nvPr/>
        </p:nvSpPr>
        <p:spPr>
          <a:xfrm>
            <a:off x="438070" y="1176082"/>
            <a:ext cx="3440512" cy="2479331"/>
          </a:xfrm>
          <a:prstGeom prst="rect">
            <a:avLst/>
          </a:prstGeom>
          <a:noFill/>
          <a:ln w="9528" cap="flat">
            <a:solidFill>
              <a:srgbClr val="0070C0"/>
            </a:solidFill>
            <a:prstDash val="solid"/>
            <a:miter/>
          </a:ln>
        </p:spPr>
        <p:txBody>
          <a:bodyPr vert="horz" wrap="square" lIns="91440" tIns="45720" rIns="91440" bIns="45720" anchor="t" anchorCtr="0" compatLnSpc="1">
            <a:spAutoFit/>
          </a:bodyPr>
          <a:lstStyle/>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endParaRPr lang="en-GB" sz="800" b="0" i="0" u="none" strike="noStrike" kern="1200" cap="none" spc="0" baseline="0" dirty="0">
              <a:solidFill>
                <a:srgbClr val="000000"/>
              </a:solidFill>
              <a:uFillTx/>
              <a:latin typeface="Calibri" pitchFamily="34"/>
              <a:ea typeface="Calibri" pitchFamily="34"/>
              <a:cs typeface="Times New Roman" pitchFamily="18"/>
            </a:endParaRPr>
          </a:p>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r>
              <a:rPr lang="en-GB" sz="800" b="0" i="0" u="none" strike="noStrike" kern="1200" cap="none" spc="0" baseline="0" dirty="0">
                <a:solidFill>
                  <a:srgbClr val="000000"/>
                </a:solidFill>
                <a:uFillTx/>
                <a:latin typeface="Times New Roman" pitchFamily="18"/>
                <a:ea typeface="Calibri" pitchFamily="34"/>
                <a:cs typeface="Times New Roman" pitchFamily="18"/>
              </a:rPr>
              <a:t>Enhanced recovery protocols consist of evidence based interventions that contribute to patient recovery &amp; satisfaction, reduced post-operative complications </a:t>
            </a:r>
            <a:r>
              <a:rPr lang="en-GB" sz="800" b="0" i="0" u="none" strike="noStrike" kern="0" cap="none" spc="0" baseline="0" dirty="0">
                <a:solidFill>
                  <a:srgbClr val="000000"/>
                </a:solidFill>
                <a:uFillTx/>
                <a:latin typeface="Times New Roman" pitchFamily="18"/>
                <a:ea typeface="Calibri" pitchFamily="34"/>
                <a:cs typeface="Times New Roman" pitchFamily="18"/>
              </a:rPr>
              <a:t>and</a:t>
            </a:r>
            <a:r>
              <a:rPr lang="en-GB" sz="800" b="0" i="0" u="none" strike="noStrike" kern="1200" cap="none" spc="0" baseline="0" dirty="0">
                <a:solidFill>
                  <a:srgbClr val="000000"/>
                </a:solidFill>
                <a:uFillTx/>
                <a:latin typeface="Times New Roman" pitchFamily="18"/>
                <a:ea typeface="Calibri" pitchFamily="34"/>
                <a:cs typeface="Times New Roman" pitchFamily="18"/>
              </a:rPr>
              <a:t> reduced length of hospital stay.</a:t>
            </a:r>
            <a:r>
              <a:rPr lang="en-GB" sz="500" b="0" i="0" u="none" strike="noStrike" kern="1200" cap="none" spc="0" baseline="0" dirty="0">
                <a:solidFill>
                  <a:srgbClr val="000000"/>
                </a:solidFill>
                <a:uFillTx/>
                <a:latin typeface="Times New Roman" pitchFamily="18"/>
                <a:ea typeface="Calibri" pitchFamily="34"/>
                <a:cs typeface="Times New Roman" pitchFamily="18"/>
              </a:rPr>
              <a:t>1</a:t>
            </a:r>
            <a:r>
              <a:rPr lang="en-GB" sz="800" b="0" i="0" u="none" strike="noStrike" kern="1200" cap="none" spc="0" baseline="0" dirty="0">
                <a:solidFill>
                  <a:srgbClr val="000000"/>
                </a:solidFill>
                <a:uFillTx/>
                <a:latin typeface="Times New Roman" pitchFamily="18"/>
                <a:ea typeface="Calibri" pitchFamily="34"/>
                <a:cs typeface="Times New Roman" pitchFamily="18"/>
              </a:rPr>
              <a:t> This is of particular importance given the current pressures faced by the NHS.</a:t>
            </a:r>
            <a:r>
              <a:rPr lang="en-GB" sz="500" b="0" i="0" u="none" strike="noStrike" kern="1200" cap="none" spc="0" baseline="0" dirty="0">
                <a:solidFill>
                  <a:srgbClr val="000000"/>
                </a:solidFill>
                <a:uFillTx/>
                <a:latin typeface="Times New Roman" pitchFamily="18"/>
                <a:ea typeface="Calibri" pitchFamily="34"/>
                <a:cs typeface="Times New Roman" pitchFamily="18"/>
              </a:rPr>
              <a:t>2</a:t>
            </a:r>
            <a:r>
              <a:rPr lang="en-GB" sz="500" b="0" i="0" u="none" strike="noStrike" kern="1200" cap="none" spc="0" baseline="0" dirty="0">
                <a:solidFill>
                  <a:srgbClr val="000000"/>
                </a:solidFill>
                <a:uFillTx/>
                <a:latin typeface="Calibri" pitchFamily="34"/>
                <a:ea typeface="Calibri" pitchFamily="34"/>
                <a:cs typeface="Times New Roman" pitchFamily="18"/>
              </a:rPr>
              <a:t> </a:t>
            </a:r>
            <a:r>
              <a:rPr lang="en-GB" sz="800" b="0" i="0" u="none" strike="noStrike" kern="1200" cap="none" spc="0" baseline="0" dirty="0">
                <a:solidFill>
                  <a:srgbClr val="000000"/>
                </a:solidFill>
                <a:uFillTx/>
                <a:latin typeface="Calibri" pitchFamily="34"/>
                <a:ea typeface="Calibri" pitchFamily="34"/>
                <a:cs typeface="Times New Roman" pitchFamily="18"/>
              </a:rPr>
              <a:t>T</a:t>
            </a:r>
            <a:r>
              <a:rPr lang="en-GB" sz="800" b="0" i="0" u="none" strike="noStrike" kern="1200" cap="none" spc="0" baseline="0" dirty="0">
                <a:solidFill>
                  <a:srgbClr val="000000"/>
                </a:solidFill>
                <a:uFillTx/>
                <a:latin typeface="Times New Roman" pitchFamily="18"/>
                <a:ea typeface="Calibri" pitchFamily="34"/>
                <a:cs typeface="Times New Roman" pitchFamily="18"/>
              </a:rPr>
              <a:t>he development of the Enhanced </a:t>
            </a:r>
            <a:r>
              <a:rPr lang="en-GB" sz="800" b="0" i="0" u="none" strike="noStrike" kern="1200" cap="none" spc="0" baseline="0" dirty="0" err="1">
                <a:solidFill>
                  <a:srgbClr val="000000"/>
                </a:solidFill>
                <a:uFillTx/>
                <a:latin typeface="Times New Roman" pitchFamily="18"/>
                <a:ea typeface="Calibri" pitchFamily="34"/>
                <a:cs typeface="Times New Roman" pitchFamily="18"/>
              </a:rPr>
              <a:t>Arthoplasty</a:t>
            </a:r>
            <a:r>
              <a:rPr lang="en-GB" sz="800" b="0" i="0" u="none" strike="noStrike" kern="1200" cap="none" spc="0" baseline="0" dirty="0">
                <a:solidFill>
                  <a:srgbClr val="000000"/>
                </a:solidFill>
                <a:uFillTx/>
                <a:latin typeface="Times New Roman" pitchFamily="18"/>
                <a:ea typeface="Calibri" pitchFamily="34"/>
                <a:cs typeface="Times New Roman" pitchFamily="18"/>
              </a:rPr>
              <a:t> Patient Pathway (EAPP) at Worcestershire Acute Hospitals Trust began in 2020 with multiple integrated meetings </a:t>
            </a:r>
            <a:r>
              <a:rPr lang="en-GB" sz="800" b="0" i="0" u="none" strike="noStrike" kern="0" cap="none" spc="0" baseline="0" dirty="0">
                <a:solidFill>
                  <a:srgbClr val="000000"/>
                </a:solidFill>
                <a:uFillTx/>
                <a:latin typeface="Times New Roman" pitchFamily="18"/>
                <a:ea typeface="Calibri" pitchFamily="34"/>
                <a:cs typeface="Times New Roman" pitchFamily="18"/>
              </a:rPr>
              <a:t>which </a:t>
            </a:r>
            <a:r>
              <a:rPr lang="en-GB" sz="800" b="0" i="0" u="none" strike="noStrike" kern="1200" cap="none" spc="0" baseline="0" dirty="0">
                <a:solidFill>
                  <a:srgbClr val="000000"/>
                </a:solidFill>
                <a:uFillTx/>
                <a:latin typeface="Times New Roman" pitchFamily="18"/>
                <a:ea typeface="Calibri" pitchFamily="34"/>
                <a:cs typeface="Times New Roman" pitchFamily="18"/>
              </a:rPr>
              <a:t>resulted in the release of an integrated patient pathway in February 2021. </a:t>
            </a:r>
          </a:p>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r>
              <a:rPr lang="en-GB" sz="800" b="0" i="0" u="none" strike="noStrike" kern="1200" cap="none" spc="0" baseline="0" dirty="0">
                <a:solidFill>
                  <a:srgbClr val="000000"/>
                </a:solidFill>
                <a:uFillTx/>
                <a:latin typeface="Times New Roman" pitchFamily="18"/>
                <a:ea typeface="Calibri" pitchFamily="34"/>
                <a:cs typeface="Times New Roman" pitchFamily="18"/>
              </a:rPr>
              <a:t>The EAPP consists of evidence based guidelines for the intra-operative, post-operative and discharge period of patients undergoing elective primary total hip or total knee arthroplasty. This audit set out to assess compliance with the EAPP at Alexandra Hospital, patient outcomes in terms of pain scores and length of stay (LOS), in addition to reviewing reasons for deviating from the EAPP. As per the  pathway, all patients should be included in the EAPP, unless within the exclusion criteria.</a:t>
            </a:r>
          </a:p>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endParaRPr lang="en-GB" sz="800" b="0" i="0" u="none" strike="noStrike" kern="1200" cap="none" spc="0" baseline="0" dirty="0">
              <a:solidFill>
                <a:srgbClr val="000000"/>
              </a:solidFill>
              <a:uFillTx/>
              <a:latin typeface="Times New Roman" pitchFamily="18"/>
              <a:ea typeface="Calibri" pitchFamily="34"/>
              <a:cs typeface="Times New Roman" pitchFamily="18"/>
            </a:endParaRPr>
          </a:p>
        </p:txBody>
      </p:sp>
      <p:sp>
        <p:nvSpPr>
          <p:cNvPr id="9" name="TextBox 11">
            <a:extLst>
              <a:ext uri="{FF2B5EF4-FFF2-40B4-BE49-F238E27FC236}">
                <a16:creationId xmlns:a16="http://schemas.microsoft.com/office/drawing/2014/main" id="{413426F9-D330-BA70-2061-3D3E38A9FF26}"/>
              </a:ext>
            </a:extLst>
          </p:cNvPr>
          <p:cNvSpPr txBox="1"/>
          <p:nvPr/>
        </p:nvSpPr>
        <p:spPr>
          <a:xfrm>
            <a:off x="8141305" y="5975988"/>
            <a:ext cx="3565081" cy="584777"/>
          </a:xfrm>
          <a:prstGeom prst="rect">
            <a:avLst/>
          </a:prstGeom>
          <a:solidFill>
            <a:srgbClr val="DAE3F3"/>
          </a:solidFill>
          <a:ln w="9528" cap="flat">
            <a:solidFill>
              <a:srgbClr val="0070C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sng" strike="noStrike" kern="1200" cap="none" spc="0" baseline="0" dirty="0">
                <a:solidFill>
                  <a:srgbClr val="000000"/>
                </a:solidFill>
                <a:uFillTx/>
                <a:latin typeface="Times New Roman" pitchFamily="18"/>
                <a:ea typeface="Calibri" pitchFamily="34"/>
                <a:cs typeface="Times New Roman" pitchFamily="18"/>
              </a:rPr>
              <a:t>References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800" b="0" i="0" u="sng" strike="noStrike" kern="1200" cap="none" spc="0" baseline="0" dirty="0">
              <a:solidFill>
                <a:srgbClr val="000000"/>
              </a:solidFill>
              <a:uFillTx/>
              <a:latin typeface="Times New Roman" pitchFamily="18"/>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30000" dirty="0">
                <a:solidFill>
                  <a:srgbClr val="000000"/>
                </a:solidFill>
                <a:uFillTx/>
                <a:latin typeface="Times New Roman" pitchFamily="18"/>
                <a:ea typeface="Calibri" pitchFamily="34"/>
                <a:cs typeface="Times New Roman" pitchFamily="18"/>
              </a:rPr>
              <a:t>1.NICE Guidelines – Perioperative care in adults. Available from </a:t>
            </a:r>
            <a:r>
              <a:rPr lang="en-GB" sz="800" b="0" i="0" u="sng" strike="noStrike" kern="1200" cap="none" spc="0" baseline="30000" dirty="0">
                <a:uFillTx/>
                <a:latin typeface="Times New Roman" pitchFamily="18"/>
                <a:ea typeface="Calibri" pitchFamily="34"/>
                <a:cs typeface="Times New Roman" pitchFamily="18"/>
                <a:hlinkClick r:id="rId5">
                  <a:extLst>
                    <a:ext uri="{A12FA001-AC4F-418D-AE19-62706E023703}">
                      <ahyp:hlinkClr xmlns:ahyp="http://schemas.microsoft.com/office/drawing/2018/hyperlinkcolor" val="tx"/>
                    </a:ext>
                  </a:extLst>
                </a:hlinkClick>
              </a:rPr>
              <a:t>https://www.nice.org.uk</a:t>
            </a:r>
            <a:r>
              <a:rPr lang="en-GB" sz="800" b="0" i="0" u="none" strike="noStrike" kern="1200" cap="none" spc="0" baseline="30000" dirty="0">
                <a:uFillTx/>
                <a:latin typeface="Times New Roman" pitchFamily="18"/>
                <a:ea typeface="Calibri" pitchFamily="34"/>
                <a:cs typeface="Times New Roman" pitchFamily="18"/>
              </a:rPr>
              <a:t> </a:t>
            </a:r>
            <a:r>
              <a:rPr lang="en-GB" sz="800" b="0" i="0" u="none" strike="noStrike" kern="1200" cap="none" spc="0" baseline="30000" dirty="0">
                <a:solidFill>
                  <a:srgbClr val="000000"/>
                </a:solidFill>
                <a:uFillTx/>
                <a:latin typeface="Times New Roman" pitchFamily="18"/>
                <a:ea typeface="Calibri" pitchFamily="34"/>
                <a:cs typeface="Times New Roman" pitchFamily="18"/>
              </a:rPr>
              <a:t>(accessed March 2023)</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30000" dirty="0">
                <a:solidFill>
                  <a:srgbClr val="000000"/>
                </a:solidFill>
                <a:uFillTx/>
                <a:latin typeface="Times New Roman" pitchFamily="18"/>
                <a:ea typeface="Calibri" pitchFamily="34"/>
                <a:cs typeface="Times New Roman" pitchFamily="18"/>
              </a:rPr>
              <a:t>2. Royal College of Surgeons- Recovery of surgical services during and after COVID 19. Available from https://www.rcseng.ac.uk (accessed March 2023)</a:t>
            </a:r>
          </a:p>
        </p:txBody>
      </p:sp>
      <p:sp>
        <p:nvSpPr>
          <p:cNvPr id="10" name="TextBox 16">
            <a:extLst>
              <a:ext uri="{FF2B5EF4-FFF2-40B4-BE49-F238E27FC236}">
                <a16:creationId xmlns:a16="http://schemas.microsoft.com/office/drawing/2014/main" id="{50D8D176-533B-0650-7DA2-0036AE3FAE4D}"/>
              </a:ext>
            </a:extLst>
          </p:cNvPr>
          <p:cNvSpPr txBox="1"/>
          <p:nvPr/>
        </p:nvSpPr>
        <p:spPr>
          <a:xfrm>
            <a:off x="4472751" y="1175708"/>
            <a:ext cx="3180200" cy="33855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Summary of Enhanced Arthroplasty Patient Pathway, Worcestershire Acute Hospitals, Feb 2021</a:t>
            </a:r>
          </a:p>
        </p:txBody>
      </p:sp>
      <p:sp>
        <p:nvSpPr>
          <p:cNvPr id="11" name="TextBox 28">
            <a:extLst>
              <a:ext uri="{FF2B5EF4-FFF2-40B4-BE49-F238E27FC236}">
                <a16:creationId xmlns:a16="http://schemas.microsoft.com/office/drawing/2014/main" id="{118386D7-8E11-0F35-50EE-670109B5A49E}"/>
              </a:ext>
            </a:extLst>
          </p:cNvPr>
          <p:cNvSpPr txBox="1"/>
          <p:nvPr/>
        </p:nvSpPr>
        <p:spPr>
          <a:xfrm>
            <a:off x="8214238" y="3931572"/>
            <a:ext cx="1628208" cy="27699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600" b="0" i="0" u="none" strike="noStrike" kern="1200" cap="none" spc="0" baseline="0">
                <a:solidFill>
                  <a:srgbClr val="000000"/>
                </a:solidFill>
                <a:uFillTx/>
                <a:latin typeface="Times New Roman" pitchFamily="18"/>
                <a:cs typeface="Times New Roman" pitchFamily="18"/>
              </a:rPr>
              <a:t>Figure 4: Graph demonstrating Length of hospital stay in days</a:t>
            </a:r>
          </a:p>
        </p:txBody>
      </p:sp>
      <p:sp>
        <p:nvSpPr>
          <p:cNvPr id="12" name="TextBox 30">
            <a:extLst>
              <a:ext uri="{FF2B5EF4-FFF2-40B4-BE49-F238E27FC236}">
                <a16:creationId xmlns:a16="http://schemas.microsoft.com/office/drawing/2014/main" id="{022BE6DD-08E8-4067-93F2-01361622BDFC}"/>
              </a:ext>
            </a:extLst>
          </p:cNvPr>
          <p:cNvSpPr txBox="1"/>
          <p:nvPr/>
        </p:nvSpPr>
        <p:spPr>
          <a:xfrm>
            <a:off x="8135745" y="1188765"/>
            <a:ext cx="3570640" cy="1621724"/>
          </a:xfrm>
          <a:prstGeom prst="rect">
            <a:avLst/>
          </a:prstGeom>
          <a:noFill/>
          <a:ln w="9528" cap="flat">
            <a:solidFill>
              <a:srgbClr val="0070C0"/>
            </a:solidFill>
            <a:prstDash val="solid"/>
            <a:miter/>
          </a:ln>
        </p:spPr>
        <p:txBody>
          <a:bodyPr vert="horz" wrap="square" lIns="91440" tIns="45720" rIns="91440" bIns="45720" anchor="t" anchorCtr="0" compatLnSpc="1">
            <a:spAutoFit/>
          </a:bodyPr>
          <a:lstStyle/>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endParaRPr lang="en-GB" sz="800" b="0" i="0" u="none" strike="noStrike" kern="1200" cap="none" spc="0" baseline="0">
              <a:solidFill>
                <a:srgbClr val="000000"/>
              </a:solidFill>
              <a:uFillTx/>
              <a:latin typeface="Times New Roman" pitchFamily="18"/>
              <a:ea typeface="Calibri" pitchFamily="34"/>
              <a:cs typeface="Times New Roman" pitchFamily="18"/>
            </a:endParaRPr>
          </a:p>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Times New Roman" pitchFamily="18"/>
                <a:ea typeface="Calibri" pitchFamily="34"/>
                <a:cs typeface="Times New Roman" pitchFamily="18"/>
              </a:rPr>
              <a:t>Out of 190 patients eligible, 158 were managed as per the EAPP. Of those that deviated from EAPP,  21 were due to the use of intrathecal opiate. Accessing physiotherapy post-operatively appeared to be a significant issue, with only 10 out of 190 patients having physiotherapy on the day of surgery, despite the aim for patients to begin mobilisation 4 hours after spinal anaesthesia. Average Length of stay was 3.44 days with the most common documented reason for stay &gt;72hours being ‘slow to mobilise with physiotherapy’, followed by hypotension. Only 1 patient had a pain score of 3 on day 1, with the majority having a score of 0. Pain was documented as a factor for increased length of stay in only 6 out of 190 patients.</a:t>
            </a:r>
          </a:p>
        </p:txBody>
      </p:sp>
      <p:sp>
        <p:nvSpPr>
          <p:cNvPr id="13" name="TextBox 33">
            <a:extLst>
              <a:ext uri="{FF2B5EF4-FFF2-40B4-BE49-F238E27FC236}">
                <a16:creationId xmlns:a16="http://schemas.microsoft.com/office/drawing/2014/main" id="{246FF1B4-55F9-334D-363D-626BDAEDCF3B}"/>
              </a:ext>
            </a:extLst>
          </p:cNvPr>
          <p:cNvSpPr txBox="1"/>
          <p:nvPr/>
        </p:nvSpPr>
        <p:spPr>
          <a:xfrm>
            <a:off x="8141305" y="4354263"/>
            <a:ext cx="3565081" cy="1621724"/>
          </a:xfrm>
          <a:prstGeom prst="rect">
            <a:avLst/>
          </a:prstGeom>
          <a:noFill/>
          <a:ln w="9528" cap="flat">
            <a:solidFill>
              <a:srgbClr val="0070C0"/>
            </a:solidFill>
            <a:prstDash val="solid"/>
            <a:miter/>
          </a:ln>
        </p:spPr>
        <p:txBody>
          <a:bodyPr vert="horz" wrap="square" lIns="91440" tIns="45720" rIns="91440" bIns="45720" anchor="t" anchorCtr="0" compatLnSpc="1">
            <a:spAutoFit/>
          </a:bodyPr>
          <a:lstStyle/>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endParaRPr lang="en-GB" sz="800" b="0" i="0" u="none" strike="noStrike" kern="1200" cap="none" spc="0" baseline="0" dirty="0">
              <a:solidFill>
                <a:srgbClr val="000000"/>
              </a:solidFill>
              <a:uFillTx/>
              <a:latin typeface="Times New Roman" pitchFamily="18"/>
              <a:ea typeface="Calibri" pitchFamily="34"/>
              <a:cs typeface="Times New Roman" pitchFamily="18"/>
            </a:endParaRPr>
          </a:p>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r>
              <a:rPr lang="en-GB" sz="800" b="0" i="0" u="none" strike="noStrike" kern="1200" cap="none" spc="0" baseline="0" dirty="0">
                <a:solidFill>
                  <a:srgbClr val="000000"/>
                </a:solidFill>
                <a:uFillTx/>
                <a:latin typeface="Times New Roman" pitchFamily="18"/>
                <a:ea typeface="Calibri" pitchFamily="34"/>
                <a:cs typeface="Times New Roman" pitchFamily="18"/>
              </a:rPr>
              <a:t>The results from this audit demonstrated there is scope within the trust for improving compliance with EAPP, particularly with regard to reducing the use of </a:t>
            </a:r>
            <a:r>
              <a:rPr lang="en-GB" sz="800" b="0" i="0" u="none" strike="noStrike" kern="1200" cap="none" spc="0" baseline="0">
                <a:solidFill>
                  <a:srgbClr val="000000"/>
                </a:solidFill>
                <a:uFillTx/>
                <a:latin typeface="Times New Roman" pitchFamily="18"/>
                <a:ea typeface="Calibri" pitchFamily="34"/>
                <a:cs typeface="Times New Roman" pitchFamily="18"/>
              </a:rPr>
              <a:t>intrathecal opiates. </a:t>
            </a:r>
            <a:r>
              <a:rPr lang="en-GB" sz="800" b="0" i="0" u="none" strike="noStrike" kern="1200" cap="none" spc="0" baseline="0" dirty="0">
                <a:solidFill>
                  <a:srgbClr val="000000"/>
                </a:solidFill>
                <a:uFillTx/>
                <a:latin typeface="Times New Roman" pitchFamily="18"/>
                <a:ea typeface="Calibri" pitchFamily="34"/>
                <a:cs typeface="Times New Roman" pitchFamily="18"/>
              </a:rPr>
              <a:t>The reason for this deviation is unclear but is possibly due to individual anaesthetic preferences, or lack of awareness of EAPP with the rotation of trainee anaesthetists. </a:t>
            </a:r>
            <a:r>
              <a:rPr lang="en-GB" sz="800" b="0" i="0" u="none" strike="noStrike" kern="1200" cap="none" spc="0" baseline="0" dirty="0">
                <a:solidFill>
                  <a:srgbClr val="000000"/>
                </a:solidFill>
                <a:uFillTx/>
                <a:latin typeface="Times New Roman" pitchFamily="18"/>
                <a:ea typeface="Calibri" pitchFamily="34"/>
              </a:rPr>
              <a:t>Pain was not considered a significant contributing factor in the majority of cases of increased LOS.</a:t>
            </a:r>
            <a:r>
              <a:rPr lang="en-GB" sz="800" b="0" i="0" u="none" strike="noStrike" kern="1200" cap="none" spc="0" baseline="0" dirty="0">
                <a:solidFill>
                  <a:srgbClr val="000000"/>
                </a:solidFill>
                <a:uFillTx/>
                <a:latin typeface="Times New Roman" pitchFamily="18"/>
                <a:ea typeface="Calibri" pitchFamily="34"/>
                <a:cs typeface="Times New Roman" pitchFamily="18"/>
              </a:rPr>
              <a:t> It is clear that work is needed to improve physiotherapy availability post-operatively, in order to improve early patient mobilisation, which was a common theme in those with LOS &gt;72 hours. The mean LOS was less than the previous EAPP audit, but this may reflect the comparatively lower number of ASA 3 &amp; ASA 4 patients, compared to the previous data set.</a:t>
            </a:r>
          </a:p>
        </p:txBody>
      </p:sp>
      <p:pic>
        <p:nvPicPr>
          <p:cNvPr id="14" name="Picture 35">
            <a:extLst>
              <a:ext uri="{FF2B5EF4-FFF2-40B4-BE49-F238E27FC236}">
                <a16:creationId xmlns:a16="http://schemas.microsoft.com/office/drawing/2014/main" id="{40581A51-7E66-B44C-B91E-BF74AF2B2C52}"/>
              </a:ext>
            </a:extLst>
          </p:cNvPr>
          <p:cNvPicPr>
            <a:picLocks noChangeAspect="1"/>
          </p:cNvPicPr>
          <p:nvPr/>
        </p:nvPicPr>
        <p:blipFill>
          <a:blip r:embed="rId6"/>
          <a:stretch>
            <a:fillRect/>
          </a:stretch>
        </p:blipFill>
        <p:spPr>
          <a:xfrm>
            <a:off x="10107457" y="2901025"/>
            <a:ext cx="1483047" cy="892189"/>
          </a:xfrm>
          <a:prstGeom prst="rect">
            <a:avLst/>
          </a:prstGeom>
          <a:noFill/>
          <a:ln cap="flat">
            <a:noFill/>
          </a:ln>
        </p:spPr>
      </p:pic>
      <p:sp>
        <p:nvSpPr>
          <p:cNvPr id="15" name="TextBox 37">
            <a:extLst>
              <a:ext uri="{FF2B5EF4-FFF2-40B4-BE49-F238E27FC236}">
                <a16:creationId xmlns:a16="http://schemas.microsoft.com/office/drawing/2014/main" id="{9CE1F31C-166E-B533-9F46-09ED843D9F3A}"/>
              </a:ext>
            </a:extLst>
          </p:cNvPr>
          <p:cNvSpPr txBox="1"/>
          <p:nvPr/>
        </p:nvSpPr>
        <p:spPr>
          <a:xfrm>
            <a:off x="10011189" y="3916987"/>
            <a:ext cx="1689646" cy="276999"/>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600" b="0" i="0" u="none" strike="noStrike" kern="1200" cap="none" spc="0" baseline="0">
                <a:solidFill>
                  <a:srgbClr val="000000"/>
                </a:solidFill>
                <a:uFillTx/>
                <a:latin typeface="Times New Roman" pitchFamily="18"/>
                <a:cs typeface="Times New Roman" pitchFamily="18"/>
              </a:rPr>
              <a:t>Figure 5: Pie chart demonstrating number of patients who received physiotherapy on Day 0</a:t>
            </a:r>
          </a:p>
        </p:txBody>
      </p:sp>
      <p:pic>
        <p:nvPicPr>
          <p:cNvPr id="16" name="Picture 40">
            <a:extLst>
              <a:ext uri="{FF2B5EF4-FFF2-40B4-BE49-F238E27FC236}">
                <a16:creationId xmlns:a16="http://schemas.microsoft.com/office/drawing/2014/main" id="{E3DEA287-A763-0D6B-D8C6-03022F0EE308}"/>
              </a:ext>
            </a:extLst>
          </p:cNvPr>
          <p:cNvPicPr>
            <a:picLocks noChangeAspect="1"/>
          </p:cNvPicPr>
          <p:nvPr/>
        </p:nvPicPr>
        <p:blipFill>
          <a:blip r:embed="rId7"/>
          <a:stretch>
            <a:fillRect/>
          </a:stretch>
        </p:blipFill>
        <p:spPr>
          <a:xfrm>
            <a:off x="4373328" y="4975040"/>
            <a:ext cx="1689646" cy="1027044"/>
          </a:xfrm>
          <a:prstGeom prst="rect">
            <a:avLst/>
          </a:prstGeom>
          <a:noFill/>
          <a:ln cap="flat">
            <a:noFill/>
          </a:ln>
        </p:spPr>
      </p:pic>
      <p:sp>
        <p:nvSpPr>
          <p:cNvPr id="17" name="TextBox 41">
            <a:extLst>
              <a:ext uri="{FF2B5EF4-FFF2-40B4-BE49-F238E27FC236}">
                <a16:creationId xmlns:a16="http://schemas.microsoft.com/office/drawing/2014/main" id="{DF0D378D-6E44-F686-BD1B-F0D6C388291D}"/>
              </a:ext>
            </a:extLst>
          </p:cNvPr>
          <p:cNvSpPr txBox="1"/>
          <p:nvPr/>
        </p:nvSpPr>
        <p:spPr>
          <a:xfrm>
            <a:off x="4289907" y="6015005"/>
            <a:ext cx="1768138" cy="461662"/>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600" b="0" i="0" u="none" strike="noStrike" kern="1200" cap="none" spc="0" baseline="0">
                <a:solidFill>
                  <a:srgbClr val="000000"/>
                </a:solidFill>
                <a:uFillTx/>
                <a:latin typeface="Times New Roman" pitchFamily="18"/>
                <a:cs typeface="Times New Roman" pitchFamily="18"/>
              </a:rPr>
              <a:t>Figure 2</a:t>
            </a:r>
            <a:r>
              <a:rPr lang="en-GB" sz="600" b="1" i="0" u="none" strike="noStrike" kern="1200" cap="none" spc="0" baseline="0">
                <a:solidFill>
                  <a:srgbClr val="000000"/>
                </a:solidFill>
                <a:uFillTx/>
                <a:latin typeface="Times New Roman" pitchFamily="18"/>
                <a:cs typeface="Times New Roman" pitchFamily="18"/>
              </a:rPr>
              <a:t>. </a:t>
            </a:r>
            <a:r>
              <a:rPr lang="en-GB" sz="600" b="0" i="0" u="none" strike="noStrike" kern="1200" cap="none" spc="0" baseline="0">
                <a:solidFill>
                  <a:srgbClr val="000000"/>
                </a:solidFill>
                <a:uFillTx/>
                <a:latin typeface="Times New Roman" pitchFamily="18"/>
                <a:cs typeface="Times New Roman" pitchFamily="18"/>
              </a:rPr>
              <a:t>Bar Chart demonstrating post-operative pain scores for total knee replacements on  day 1-3. Pain score of 0= none,  1=mild, 2=moderate,  3=severe.</a:t>
            </a:r>
          </a:p>
        </p:txBody>
      </p:sp>
      <p:pic>
        <p:nvPicPr>
          <p:cNvPr id="18" name="Picture 43">
            <a:extLst>
              <a:ext uri="{FF2B5EF4-FFF2-40B4-BE49-F238E27FC236}">
                <a16:creationId xmlns:a16="http://schemas.microsoft.com/office/drawing/2014/main" id="{3F90A367-0E76-6E9E-F90F-1F9C1CBECDF1}"/>
              </a:ext>
            </a:extLst>
          </p:cNvPr>
          <p:cNvPicPr>
            <a:picLocks noChangeAspect="1"/>
          </p:cNvPicPr>
          <p:nvPr/>
        </p:nvPicPr>
        <p:blipFill>
          <a:blip r:embed="rId8"/>
          <a:stretch>
            <a:fillRect/>
          </a:stretch>
        </p:blipFill>
        <p:spPr>
          <a:xfrm>
            <a:off x="6121917" y="4972662"/>
            <a:ext cx="1517108" cy="1043010"/>
          </a:xfrm>
          <a:prstGeom prst="rect">
            <a:avLst/>
          </a:prstGeom>
          <a:noFill/>
          <a:ln cap="flat">
            <a:noFill/>
          </a:ln>
        </p:spPr>
      </p:pic>
      <p:sp>
        <p:nvSpPr>
          <p:cNvPr id="19" name="TextBox 45">
            <a:extLst>
              <a:ext uri="{FF2B5EF4-FFF2-40B4-BE49-F238E27FC236}">
                <a16:creationId xmlns:a16="http://schemas.microsoft.com/office/drawing/2014/main" id="{F84D02E8-0220-6E3D-4572-EFEB69F05F0B}"/>
              </a:ext>
            </a:extLst>
          </p:cNvPr>
          <p:cNvSpPr txBox="1"/>
          <p:nvPr/>
        </p:nvSpPr>
        <p:spPr>
          <a:xfrm>
            <a:off x="6058046" y="6029562"/>
            <a:ext cx="1652960" cy="461662"/>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600" b="0" i="0" u="none" strike="noStrike" kern="1200" cap="none" spc="0" baseline="0">
                <a:solidFill>
                  <a:srgbClr val="000000"/>
                </a:solidFill>
                <a:uFillTx/>
                <a:latin typeface="Times New Roman" pitchFamily="18"/>
                <a:cs typeface="Times New Roman" pitchFamily="18"/>
              </a:rPr>
              <a:t>Figure 3: Bar Chart demonstrating post-operative pain scores for total hip replacements on  day 1-3. Pain score of 0= none,  1=mild, 2=moderate,  3=severe.</a:t>
            </a:r>
          </a:p>
        </p:txBody>
      </p:sp>
      <p:sp>
        <p:nvSpPr>
          <p:cNvPr id="20" name="TextBox 47">
            <a:extLst>
              <a:ext uri="{FF2B5EF4-FFF2-40B4-BE49-F238E27FC236}">
                <a16:creationId xmlns:a16="http://schemas.microsoft.com/office/drawing/2014/main" id="{773BE1B7-55B2-3DD5-F0D1-C04EC85E3E44}"/>
              </a:ext>
            </a:extLst>
          </p:cNvPr>
          <p:cNvSpPr txBox="1"/>
          <p:nvPr/>
        </p:nvSpPr>
        <p:spPr>
          <a:xfrm>
            <a:off x="8143783" y="1192313"/>
            <a:ext cx="3557464" cy="215441"/>
          </a:xfrm>
          <a:prstGeom prst="rect">
            <a:avLst/>
          </a:prstGeom>
          <a:gradFill>
            <a:gsLst>
              <a:gs pos="0">
                <a:srgbClr val="F6F8FC"/>
              </a:gs>
              <a:gs pos="100000">
                <a:srgbClr val="ABC0E4"/>
              </a:gs>
            </a:gsLst>
            <a:lin ang="5400000"/>
          </a:gra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Times New Roman" pitchFamily="18"/>
                <a:ea typeface="Calibri" pitchFamily="34"/>
                <a:cs typeface="Times New Roman" pitchFamily="18"/>
              </a:rPr>
              <a:t>Results</a:t>
            </a:r>
            <a:endParaRPr lang="en-GB" sz="1800" b="0" i="0" u="none" strike="noStrike" kern="1200" cap="none" spc="0" baseline="0">
              <a:solidFill>
                <a:srgbClr val="000000"/>
              </a:solidFill>
              <a:uFillTx/>
              <a:latin typeface="Times New Roman" pitchFamily="18"/>
              <a:ea typeface="Calibri" pitchFamily="34"/>
              <a:cs typeface="Times New Roman" pitchFamily="18"/>
            </a:endParaRPr>
          </a:p>
        </p:txBody>
      </p:sp>
      <p:sp>
        <p:nvSpPr>
          <p:cNvPr id="21" name="TextBox 48">
            <a:extLst>
              <a:ext uri="{FF2B5EF4-FFF2-40B4-BE49-F238E27FC236}">
                <a16:creationId xmlns:a16="http://schemas.microsoft.com/office/drawing/2014/main" id="{EDCA1823-6C65-8095-77A6-1B01451B4775}"/>
              </a:ext>
            </a:extLst>
          </p:cNvPr>
          <p:cNvSpPr txBox="1"/>
          <p:nvPr/>
        </p:nvSpPr>
        <p:spPr>
          <a:xfrm>
            <a:off x="445696" y="1186470"/>
            <a:ext cx="3420102" cy="215441"/>
          </a:xfrm>
          <a:prstGeom prst="rect">
            <a:avLst/>
          </a:prstGeom>
          <a:gradFill>
            <a:gsLst>
              <a:gs pos="0">
                <a:srgbClr val="F6F8FC"/>
              </a:gs>
              <a:gs pos="100000">
                <a:srgbClr val="ABC0E4"/>
              </a:gs>
            </a:gsLst>
            <a:lin ang="5400000"/>
          </a:gra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Times New Roman" pitchFamily="18"/>
                <a:ea typeface="Calibri" pitchFamily="34"/>
                <a:cs typeface="Times New Roman" pitchFamily="18"/>
              </a:rPr>
              <a:t>Introduction</a:t>
            </a:r>
            <a:endParaRPr lang="en-GB" sz="1800" b="0" i="0" u="none" strike="noStrike" kern="1200" cap="none" spc="0" baseline="0">
              <a:solidFill>
                <a:srgbClr val="000000"/>
              </a:solidFill>
              <a:uFillTx/>
              <a:latin typeface="Times New Roman" pitchFamily="18"/>
              <a:ea typeface="Calibri" pitchFamily="34"/>
              <a:cs typeface="Times New Roman" pitchFamily="18"/>
            </a:endParaRPr>
          </a:p>
        </p:txBody>
      </p:sp>
      <p:sp>
        <p:nvSpPr>
          <p:cNvPr id="22" name="TextBox 49">
            <a:extLst>
              <a:ext uri="{FF2B5EF4-FFF2-40B4-BE49-F238E27FC236}">
                <a16:creationId xmlns:a16="http://schemas.microsoft.com/office/drawing/2014/main" id="{A460F63A-C7CE-2CD2-C76D-A0C5469CB507}"/>
              </a:ext>
            </a:extLst>
          </p:cNvPr>
          <p:cNvSpPr txBox="1"/>
          <p:nvPr/>
        </p:nvSpPr>
        <p:spPr>
          <a:xfrm>
            <a:off x="433352" y="4018678"/>
            <a:ext cx="3433416" cy="215441"/>
          </a:xfrm>
          <a:prstGeom prst="rect">
            <a:avLst/>
          </a:prstGeom>
          <a:gradFill>
            <a:gsLst>
              <a:gs pos="0">
                <a:srgbClr val="F6F8FC"/>
              </a:gs>
              <a:gs pos="100000">
                <a:srgbClr val="ABC0E4"/>
              </a:gs>
            </a:gsLst>
            <a:lin ang="5400000"/>
          </a:gra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Times New Roman" pitchFamily="18"/>
                <a:ea typeface="Calibri" pitchFamily="34"/>
                <a:cs typeface="Times New Roman" pitchFamily="18"/>
              </a:rPr>
              <a:t>Methods</a:t>
            </a:r>
            <a:endParaRPr lang="en-GB" sz="1800" b="0" i="0" u="none" strike="noStrike" kern="1200" cap="none" spc="0" baseline="0">
              <a:solidFill>
                <a:srgbClr val="000000"/>
              </a:solidFill>
              <a:uFillTx/>
              <a:latin typeface="Times New Roman" pitchFamily="18"/>
              <a:ea typeface="Calibri" pitchFamily="34"/>
              <a:cs typeface="Times New Roman" pitchFamily="18"/>
            </a:endParaRPr>
          </a:p>
        </p:txBody>
      </p:sp>
      <p:sp>
        <p:nvSpPr>
          <p:cNvPr id="23" name="TextBox 50">
            <a:extLst>
              <a:ext uri="{FF2B5EF4-FFF2-40B4-BE49-F238E27FC236}">
                <a16:creationId xmlns:a16="http://schemas.microsoft.com/office/drawing/2014/main" id="{AFF88CDF-55B1-15EC-87F2-BBE5CD07D449}"/>
              </a:ext>
            </a:extLst>
          </p:cNvPr>
          <p:cNvSpPr txBox="1"/>
          <p:nvPr/>
        </p:nvSpPr>
        <p:spPr>
          <a:xfrm>
            <a:off x="4348593" y="1171053"/>
            <a:ext cx="3298826" cy="338556"/>
          </a:xfrm>
          <a:prstGeom prst="rect">
            <a:avLst/>
          </a:prstGeom>
          <a:solidFill>
            <a:srgbClr val="DAE3F3"/>
          </a:solidFill>
          <a:ln w="9528" cap="flat">
            <a:solidFill>
              <a:srgbClr val="0070C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Figure 1: Summary of Enhanced Arthroplasty Patient Pathway, Worcestershire Acute Hospitals, Feb 2021</a:t>
            </a:r>
          </a:p>
        </p:txBody>
      </p:sp>
      <p:sp>
        <p:nvSpPr>
          <p:cNvPr id="24" name="TextBox 53">
            <a:extLst>
              <a:ext uri="{FF2B5EF4-FFF2-40B4-BE49-F238E27FC236}">
                <a16:creationId xmlns:a16="http://schemas.microsoft.com/office/drawing/2014/main" id="{845E97B1-AB1D-296B-874A-4C4CD4C6B32B}"/>
              </a:ext>
            </a:extLst>
          </p:cNvPr>
          <p:cNvSpPr txBox="1"/>
          <p:nvPr/>
        </p:nvSpPr>
        <p:spPr>
          <a:xfrm>
            <a:off x="426256" y="4010375"/>
            <a:ext cx="3432886" cy="2612895"/>
          </a:xfrm>
          <a:prstGeom prst="rect">
            <a:avLst/>
          </a:prstGeom>
          <a:noFill/>
          <a:ln w="9528" cap="flat">
            <a:solidFill>
              <a:srgbClr val="0070C0"/>
            </a:solidFill>
            <a:prstDash val="solid"/>
            <a:miter/>
          </a:ln>
        </p:spPr>
        <p:txBody>
          <a:bodyPr vert="horz" wrap="square" lIns="91440" tIns="45720" rIns="91440" bIns="45720" anchor="t" anchorCtr="0" compatLnSpc="1">
            <a:spAutoFit/>
          </a:bodyPr>
          <a:lstStyle/>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endParaRPr lang="en-GB" sz="800" b="0" i="0" u="none" strike="noStrike" kern="1200" cap="none" spc="0" baseline="0" dirty="0">
              <a:solidFill>
                <a:srgbClr val="000000"/>
              </a:solidFill>
              <a:uFillTx/>
              <a:latin typeface="Calibri" pitchFamily="34"/>
              <a:ea typeface="Calibri" pitchFamily="34"/>
              <a:cs typeface="Times New Roman" pitchFamily="18"/>
            </a:endParaRPr>
          </a:p>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r>
              <a:rPr lang="en-GB" sz="800" b="0" i="0" u="none" strike="noStrike" kern="0" cap="none" dirty="0">
                <a:solidFill>
                  <a:srgbClr val="000000"/>
                </a:solidFill>
                <a:uFillTx/>
                <a:latin typeface="Times New Roman" pitchFamily="18"/>
                <a:ea typeface="Calibri" pitchFamily="34"/>
                <a:cs typeface="Times New Roman" pitchFamily="18"/>
              </a:rPr>
              <a:t>Data has been collected on all patients undergoing elective primary total hip or total knee arthroplasty during a 6 month period from July 2022- December 2022. Exclusion criteria included chronic pain patients (due to the need for individualised peri-operative analgesia regimens), </a:t>
            </a:r>
            <a:r>
              <a:rPr lang="en-GB" sz="800" kern="0" dirty="0">
                <a:solidFill>
                  <a:srgbClr val="000000"/>
                </a:solidFill>
                <a:latin typeface="Times New Roman" pitchFamily="18"/>
                <a:ea typeface="Calibri" pitchFamily="34"/>
                <a:cs typeface="Times New Roman" pitchFamily="18"/>
              </a:rPr>
              <a:t>severe cardiac or respiratory disease, stage 4 CKD or end stage renal failure, revision arthroplasty and patients with allergies to any of the drugs on the enhanced pathway. This left a remaining data set of 100 total hip replacements and 90 total knee replacements. </a:t>
            </a:r>
          </a:p>
          <a:p>
            <a:pPr marL="0" marR="0" lvl="0" indent="0" algn="just"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r>
              <a:rPr lang="en-GB" sz="800" b="0" i="0" u="none" strike="noStrike" kern="1200" cap="none" spc="0" baseline="0" dirty="0">
                <a:solidFill>
                  <a:srgbClr val="000000"/>
                </a:solidFill>
                <a:uFillTx/>
                <a:latin typeface="Times New Roman" pitchFamily="18"/>
                <a:ea typeface="Calibri" pitchFamily="34"/>
                <a:cs typeface="Times New Roman" pitchFamily="18"/>
              </a:rPr>
              <a:t>Patient ages ranged from 40 to 91, with a median of 72 and mean of 71. Patient ASA scores ranged from ASA 1 to ASA 4 with the majority being ASA 2 (64%) and ASA 3 (25%). Of those recorded, BMI ranged from 16.76 to 44.00, with an average of 29.29. Parameters assessed included compliance with EAPP,  length of hospital stay, day 0 physiotherapy and day 1-3 pain scores. Where protocol was not followed, or discharge was beyond 72 hours, attempts were made to establish the reason, from documentation available. </a:t>
            </a:r>
            <a:endParaRPr lang="en-GB" sz="800" b="0" i="0" u="none" strike="noStrike" kern="1200" cap="none" spc="0" baseline="0" dirty="0">
              <a:solidFill>
                <a:srgbClr val="000000"/>
              </a:solidFill>
              <a:uFillTx/>
              <a:latin typeface="Calibri" pitchFamily="34"/>
              <a:ea typeface="Calibri" pitchFamily="34"/>
              <a:cs typeface="Times New Roman" pitchFamily="18"/>
            </a:endParaRPr>
          </a:p>
          <a:p>
            <a:pPr marL="0" marR="0" lvl="0" indent="0" algn="l" defTabSz="914400" rtl="0" fontAlgn="auto" hangingPunct="1">
              <a:lnSpc>
                <a:spcPct val="106000"/>
              </a:lnSpc>
              <a:spcBef>
                <a:spcPts val="0"/>
              </a:spcBef>
              <a:spcAft>
                <a:spcPts val="800"/>
              </a:spcAft>
              <a:buNone/>
              <a:tabLst/>
              <a:defRPr sz="1800" b="0" i="0" u="none" strike="noStrike" kern="0" cap="none" spc="0" baseline="0">
                <a:solidFill>
                  <a:srgbClr val="000000"/>
                </a:solidFill>
                <a:uFillTx/>
              </a:defRPr>
            </a:pPr>
            <a:endParaRPr lang="en-GB" sz="800" b="0" i="0" u="none" strike="noStrike" kern="1200" cap="none" spc="0" baseline="0" dirty="0">
              <a:solidFill>
                <a:srgbClr val="000000"/>
              </a:solidFill>
              <a:uFillTx/>
              <a:latin typeface="Calibri" pitchFamily="34"/>
              <a:ea typeface="Calibri" pitchFamily="34"/>
              <a:cs typeface="Times New Roman" pitchFamily="18"/>
            </a:endParaRPr>
          </a:p>
        </p:txBody>
      </p:sp>
      <p:sp>
        <p:nvSpPr>
          <p:cNvPr id="25" name="TextBox 55">
            <a:extLst>
              <a:ext uri="{FF2B5EF4-FFF2-40B4-BE49-F238E27FC236}">
                <a16:creationId xmlns:a16="http://schemas.microsoft.com/office/drawing/2014/main" id="{33FC5BCB-19E7-8933-B4BC-7F7712F277E8}"/>
              </a:ext>
            </a:extLst>
          </p:cNvPr>
          <p:cNvSpPr txBox="1"/>
          <p:nvPr/>
        </p:nvSpPr>
        <p:spPr>
          <a:xfrm>
            <a:off x="-158839" y="289371"/>
            <a:ext cx="11448159" cy="353945"/>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700" b="0" i="0" u="none" strike="noStrike" kern="1200" cap="none" spc="0" baseline="0" dirty="0">
                <a:solidFill>
                  <a:srgbClr val="000000"/>
                </a:solidFill>
                <a:uFillTx/>
                <a:latin typeface="Times New Roman" pitchFamily="18"/>
                <a:ea typeface="Calibri" pitchFamily="34"/>
                <a:cs typeface="Times New Roman" pitchFamily="18"/>
              </a:rPr>
              <a:t>The U</a:t>
            </a:r>
            <a:r>
              <a:rPr lang="en-GB" sz="1700" b="0" i="0" u="none" strike="noStrike" kern="0" cap="none" spc="0" baseline="0" dirty="0">
                <a:solidFill>
                  <a:srgbClr val="000000"/>
                </a:solidFill>
                <a:uFillTx/>
                <a:latin typeface="Times New Roman" pitchFamily="18"/>
                <a:ea typeface="Calibri" pitchFamily="34"/>
                <a:cs typeface="Times New Roman" pitchFamily="18"/>
              </a:rPr>
              <a:t>se of </a:t>
            </a:r>
            <a:r>
              <a:rPr lang="en-GB" sz="1700" b="0" i="0" u="none" strike="noStrike" kern="1200" cap="none" spc="0" baseline="0" dirty="0">
                <a:solidFill>
                  <a:srgbClr val="000000"/>
                </a:solidFill>
                <a:uFillTx/>
                <a:latin typeface="Times New Roman" pitchFamily="18"/>
                <a:ea typeface="Calibri" pitchFamily="34"/>
                <a:cs typeface="Times New Roman" pitchFamily="18"/>
              </a:rPr>
              <a:t>Enhanced Arthroplasty Patient Pathway </a:t>
            </a:r>
            <a:r>
              <a:rPr lang="en-GB" sz="1700" b="0" i="0" u="none" strike="noStrike" kern="0" cap="none" spc="0" baseline="0" dirty="0">
                <a:solidFill>
                  <a:srgbClr val="000000"/>
                </a:solidFill>
                <a:uFillTx/>
                <a:latin typeface="Times New Roman" pitchFamily="18"/>
                <a:ea typeface="Calibri" pitchFamily="34"/>
                <a:cs typeface="Times New Roman" pitchFamily="18"/>
              </a:rPr>
              <a:t>to S</a:t>
            </a:r>
            <a:r>
              <a:rPr lang="en-GB" sz="1700" b="0" i="0" u="none" strike="noStrike" kern="1200" cap="none" spc="0" baseline="0" dirty="0">
                <a:solidFill>
                  <a:srgbClr val="000000"/>
                </a:solidFill>
                <a:uFillTx/>
                <a:latin typeface="Times New Roman" pitchFamily="18"/>
                <a:ea typeface="Calibri" pitchFamily="34"/>
                <a:cs typeface="Times New Roman" pitchFamily="18"/>
              </a:rPr>
              <a:t>upport Recovery </a:t>
            </a:r>
            <a:r>
              <a:rPr lang="en-GB" sz="1700" b="0" i="0" u="none" strike="noStrike" kern="0" cap="none" spc="0" baseline="0" dirty="0">
                <a:solidFill>
                  <a:srgbClr val="000000"/>
                </a:solidFill>
                <a:uFillTx/>
                <a:latin typeface="Times New Roman" pitchFamily="18"/>
                <a:ea typeface="Calibri" pitchFamily="34"/>
                <a:cs typeface="Times New Roman" pitchFamily="18"/>
              </a:rPr>
              <a:t>Following E</a:t>
            </a:r>
            <a:r>
              <a:rPr lang="en-GB" sz="1700" b="0" i="0" u="none" strike="noStrike" kern="1200" cap="none" spc="0" baseline="0" dirty="0">
                <a:solidFill>
                  <a:srgbClr val="000000"/>
                </a:solidFill>
                <a:uFillTx/>
                <a:latin typeface="Times New Roman" pitchFamily="18"/>
                <a:ea typeface="Calibri" pitchFamily="34"/>
                <a:cs typeface="Times New Roman" pitchFamily="18"/>
              </a:rPr>
              <a:t>lective Lower Limb Arthroplasty </a:t>
            </a:r>
            <a:endParaRPr lang="en-GB" sz="1700" b="0" i="0" u="none" strike="noStrike" kern="1200" cap="none" spc="0" baseline="0" dirty="0">
              <a:solidFill>
                <a:srgbClr val="000000"/>
              </a:solidFill>
              <a:uFillTx/>
              <a:latin typeface="Calibri" pitchFamily="34"/>
              <a:ea typeface="Calibri" pitchFamily="34"/>
              <a:cs typeface="Times New Roman" pitchFamily="18"/>
            </a:endParaRPr>
          </a:p>
        </p:txBody>
      </p:sp>
      <p:pic>
        <p:nvPicPr>
          <p:cNvPr id="26" name="Picture 23">
            <a:extLst>
              <a:ext uri="{FF2B5EF4-FFF2-40B4-BE49-F238E27FC236}">
                <a16:creationId xmlns:a16="http://schemas.microsoft.com/office/drawing/2014/main" id="{557AECD0-B5CE-DAD9-6C1C-3E3FA1E03F88}"/>
              </a:ext>
            </a:extLst>
          </p:cNvPr>
          <p:cNvPicPr>
            <a:picLocks noChangeAspect="1"/>
          </p:cNvPicPr>
          <p:nvPr/>
        </p:nvPicPr>
        <p:blipFill>
          <a:blip r:embed="rId9"/>
          <a:stretch>
            <a:fillRect/>
          </a:stretch>
        </p:blipFill>
        <p:spPr>
          <a:xfrm>
            <a:off x="8237436" y="2913955"/>
            <a:ext cx="1483047" cy="896505"/>
          </a:xfrm>
          <a:prstGeom prst="rect">
            <a:avLst/>
          </a:prstGeom>
          <a:noFill/>
          <a:ln cap="flat">
            <a:noFill/>
          </a:ln>
        </p:spPr>
      </p:pic>
      <p:sp>
        <p:nvSpPr>
          <p:cNvPr id="27" name="TextBox 58">
            <a:extLst>
              <a:ext uri="{FF2B5EF4-FFF2-40B4-BE49-F238E27FC236}">
                <a16:creationId xmlns:a16="http://schemas.microsoft.com/office/drawing/2014/main" id="{F76A9F12-48AE-BEE4-22DB-FC555EB80F9C}"/>
              </a:ext>
            </a:extLst>
          </p:cNvPr>
          <p:cNvSpPr txBox="1"/>
          <p:nvPr/>
        </p:nvSpPr>
        <p:spPr>
          <a:xfrm>
            <a:off x="8148922" y="4367311"/>
            <a:ext cx="3551913" cy="215441"/>
          </a:xfrm>
          <a:prstGeom prst="rect">
            <a:avLst/>
          </a:prstGeom>
          <a:gradFill>
            <a:gsLst>
              <a:gs pos="0">
                <a:srgbClr val="F6F8FC"/>
              </a:gs>
              <a:gs pos="100000">
                <a:srgbClr val="ABC0E4"/>
              </a:gs>
            </a:gsLst>
            <a:lin ang="5400000"/>
          </a:gra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Times New Roman" pitchFamily="18"/>
                <a:ea typeface="Calibri" pitchFamily="34"/>
                <a:cs typeface="Times New Roman" pitchFamily="18"/>
              </a:rPr>
              <a:t>Conclusion</a:t>
            </a:r>
            <a:endParaRPr lang="en-GB" sz="1800" b="0" i="0" u="none" strike="noStrike" kern="1200" cap="none" spc="0" baseline="0">
              <a:solidFill>
                <a:srgbClr val="000000"/>
              </a:solidFill>
              <a:uFillTx/>
              <a:latin typeface="Times New Roman" pitchFamily="18"/>
              <a:ea typeface="Calibri" pitchFamily="34"/>
              <a:cs typeface="Times New Roman" pitchFamily="18"/>
            </a:endParaRPr>
          </a:p>
        </p:txBody>
      </p:sp>
      <p:graphicFrame>
        <p:nvGraphicFramePr>
          <p:cNvPr id="28" name="Table 14">
            <a:extLst>
              <a:ext uri="{FF2B5EF4-FFF2-40B4-BE49-F238E27FC236}">
                <a16:creationId xmlns:a16="http://schemas.microsoft.com/office/drawing/2014/main" id="{A0DEF81B-287C-95BE-C992-16FE21C5F825}"/>
              </a:ext>
            </a:extLst>
          </p:cNvPr>
          <p:cNvGraphicFramePr>
            <a:graphicFrameLocks noGrp="1"/>
          </p:cNvGraphicFramePr>
          <p:nvPr/>
        </p:nvGraphicFramePr>
        <p:xfrm>
          <a:off x="4355095" y="1518918"/>
          <a:ext cx="3292323" cy="3406483"/>
        </p:xfrm>
        <a:graphic>
          <a:graphicData uri="http://schemas.openxmlformats.org/drawingml/2006/table">
            <a:tbl>
              <a:tblPr>
                <a:effectLst/>
              </a:tblPr>
              <a:tblGrid>
                <a:gridCol w="1158727">
                  <a:extLst>
                    <a:ext uri="{9D8B030D-6E8A-4147-A177-3AD203B41FA5}">
                      <a16:colId xmlns:a16="http://schemas.microsoft.com/office/drawing/2014/main" val="720914296"/>
                    </a:ext>
                  </a:extLst>
                </a:gridCol>
                <a:gridCol w="1074420">
                  <a:extLst>
                    <a:ext uri="{9D8B030D-6E8A-4147-A177-3AD203B41FA5}">
                      <a16:colId xmlns:a16="http://schemas.microsoft.com/office/drawing/2014/main" val="1663981748"/>
                    </a:ext>
                  </a:extLst>
                </a:gridCol>
                <a:gridCol w="1059176">
                  <a:extLst>
                    <a:ext uri="{9D8B030D-6E8A-4147-A177-3AD203B41FA5}">
                      <a16:colId xmlns:a16="http://schemas.microsoft.com/office/drawing/2014/main" val="733789713"/>
                    </a:ext>
                  </a:extLst>
                </a:gridCol>
              </a:tblGrid>
              <a:tr h="2473113">
                <a:tc>
                  <a:txBody>
                    <a:bodyPr/>
                    <a:lstStyle/>
                    <a:p>
                      <a:pPr lvl="0"/>
                      <a:r>
                        <a:rPr lang="en-US" sz="600" b="1">
                          <a:latin typeface="Times New Roman" pitchFamily="18"/>
                        </a:rPr>
                        <a:t>Intra-operative </a:t>
                      </a:r>
                      <a:endParaRPr lang="en-US" sz="600">
                        <a:latin typeface="Calibri" pitchFamily="34"/>
                      </a:endParaRPr>
                    </a:p>
                    <a:p>
                      <a:pPr marL="457200" lvl="0"/>
                      <a:r>
                        <a:rPr lang="en-US" sz="600">
                          <a:latin typeface="Times New Roman" pitchFamily="18"/>
                        </a:rPr>
                        <a:t> </a:t>
                      </a:r>
                      <a:endParaRPr lang="en-US" sz="600">
                        <a:latin typeface="Calibri" pitchFamily="34"/>
                      </a:endParaRPr>
                    </a:p>
                    <a:p>
                      <a:pPr lvl="0">
                        <a:buSzPct val="100000"/>
                        <a:buFont typeface="Arial" pitchFamily="34"/>
                        <a:buChar char="•"/>
                      </a:pPr>
                      <a:r>
                        <a:rPr lang="en-US" sz="600">
                          <a:latin typeface="Times New Roman" pitchFamily="18"/>
                        </a:rPr>
                        <a:t>IV 1g Paracetamol </a:t>
                      </a:r>
                      <a:endParaRPr lang="en-US" sz="1000"/>
                    </a:p>
                    <a:p>
                      <a:pPr lvl="0">
                        <a:buSzPct val="100000"/>
                        <a:buFont typeface="Arial" pitchFamily="34"/>
                        <a:buChar char="•"/>
                      </a:pPr>
                      <a:r>
                        <a:rPr lang="en-US" sz="600">
                          <a:latin typeface="Times New Roman" pitchFamily="18"/>
                        </a:rPr>
                        <a:t>IV 40mg Parecoxib  </a:t>
                      </a:r>
                      <a:endParaRPr lang="en-US" sz="1000"/>
                    </a:p>
                    <a:p>
                      <a:pPr lvl="0">
                        <a:buSzPct val="100000"/>
                        <a:buFont typeface="Arial" pitchFamily="34"/>
                        <a:buChar char="•"/>
                      </a:pPr>
                      <a:r>
                        <a:rPr lang="en-US" sz="600">
                          <a:latin typeface="Times New Roman" pitchFamily="18"/>
                        </a:rPr>
                        <a:t>IV 1g Tranexamic acid </a:t>
                      </a:r>
                      <a:endParaRPr lang="en-US" sz="1000"/>
                    </a:p>
                    <a:p>
                      <a:pPr lvl="0">
                        <a:buSzPct val="100000"/>
                        <a:buFont typeface="Arial" pitchFamily="34"/>
                        <a:buChar char="•"/>
                      </a:pPr>
                      <a:r>
                        <a:rPr lang="en-US" sz="600">
                          <a:latin typeface="Times New Roman" pitchFamily="18"/>
                        </a:rPr>
                        <a:t>IV 1g Flucloxacillin and 120mg Gentamicin ( 800mg Teicoplanin for penicillin allergic) </a:t>
                      </a:r>
                      <a:endParaRPr lang="en-US" sz="1000"/>
                    </a:p>
                    <a:p>
                      <a:pPr lvl="0">
                        <a:buSzPct val="100000"/>
                        <a:buFont typeface="Arial" pitchFamily="34"/>
                        <a:buChar char="•"/>
                      </a:pPr>
                      <a:r>
                        <a:rPr lang="en-US" sz="600">
                          <a:latin typeface="Times New Roman" pitchFamily="18"/>
                        </a:rPr>
                        <a:t>IV 4 mg Ondansetron </a:t>
                      </a:r>
                      <a:endParaRPr lang="en-US" sz="1000"/>
                    </a:p>
                    <a:p>
                      <a:pPr lvl="0">
                        <a:buSzPct val="100000"/>
                        <a:buFont typeface="Arial" pitchFamily="34"/>
                        <a:buChar char="•"/>
                      </a:pPr>
                      <a:r>
                        <a:rPr lang="en-US" sz="600">
                          <a:latin typeface="Times New Roman" pitchFamily="18"/>
                        </a:rPr>
                        <a:t>IV 6.6mg Dexamethasone </a:t>
                      </a:r>
                      <a:br>
                        <a:rPr lang="en-US" sz="1000"/>
                      </a:br>
                      <a:r>
                        <a:rPr lang="en-US" sz="600">
                          <a:latin typeface="Times New Roman" pitchFamily="18"/>
                        </a:rPr>
                        <a:t> </a:t>
                      </a:r>
                      <a:endParaRPr lang="en-US" sz="1000"/>
                    </a:p>
                    <a:p>
                      <a:pPr lvl="0">
                        <a:buSzPct val="100000"/>
                        <a:buFont typeface="Arial" pitchFamily="34"/>
                        <a:buChar char="•"/>
                      </a:pPr>
                      <a:r>
                        <a:rPr lang="en-US" sz="600" b="1">
                          <a:latin typeface="Times New Roman" pitchFamily="18"/>
                        </a:rPr>
                        <a:t>Spinal</a:t>
                      </a:r>
                      <a:r>
                        <a:rPr lang="en-US" sz="600">
                          <a:latin typeface="Times New Roman" pitchFamily="18"/>
                        </a:rPr>
                        <a:t> preferable with 2.0-3.0 ml of 0.5% heavy Marcain or 0.5% plain Bupivacaine, </a:t>
                      </a:r>
                      <a:r>
                        <a:rPr lang="en-US" sz="600" b="0">
                          <a:latin typeface="Times New Roman" pitchFamily="18"/>
                        </a:rPr>
                        <a:t>avoid </a:t>
                      </a:r>
                      <a:r>
                        <a:rPr lang="en-US" sz="600">
                          <a:latin typeface="Times New Roman" pitchFamily="18"/>
                        </a:rPr>
                        <a:t>opiates </a:t>
                      </a:r>
                      <a:endParaRPr lang="en-US" sz="1000"/>
                    </a:p>
                    <a:p>
                      <a:pPr lvl="0">
                        <a:buSzPct val="100000"/>
                        <a:buFont typeface="Arial" pitchFamily="34"/>
                        <a:buChar char="•"/>
                      </a:pPr>
                      <a:r>
                        <a:rPr lang="en-US" sz="600">
                          <a:latin typeface="Times New Roman" pitchFamily="18"/>
                        </a:rPr>
                        <a:t>TCI sedation with Propofol </a:t>
                      </a:r>
                      <a:endParaRPr lang="en-US" sz="1000"/>
                    </a:p>
                    <a:p>
                      <a:pPr lvl="0">
                        <a:buSzPct val="100000"/>
                        <a:buFont typeface="Arial" pitchFamily="34"/>
                        <a:buChar char="•"/>
                      </a:pPr>
                      <a:r>
                        <a:rPr lang="en-US" sz="600">
                          <a:latin typeface="Times New Roman" pitchFamily="18"/>
                        </a:rPr>
                        <a:t>Avoid urinary catheter   </a:t>
                      </a:r>
                      <a:br>
                        <a:rPr lang="en-US" sz="1000"/>
                      </a:br>
                      <a:r>
                        <a:rPr lang="en-US" sz="600">
                          <a:latin typeface="Times New Roman" pitchFamily="18"/>
                        </a:rPr>
                        <a:t> </a:t>
                      </a:r>
                      <a:endParaRPr lang="en-US" sz="1000"/>
                    </a:p>
                    <a:p>
                      <a:pPr lvl="0">
                        <a:buSzPct val="100000"/>
                        <a:buFont typeface="Arial" pitchFamily="34"/>
                        <a:buChar char="•"/>
                      </a:pPr>
                      <a:r>
                        <a:rPr lang="en-US" sz="600" b="1">
                          <a:latin typeface="Times New Roman" pitchFamily="18"/>
                        </a:rPr>
                        <a:t>If GA required  </a:t>
                      </a:r>
                      <a:endParaRPr lang="en-US" sz="1000"/>
                    </a:p>
                    <a:p>
                      <a:pPr lvl="0">
                        <a:buSzPct val="100000"/>
                        <a:buFont typeface="Arial" pitchFamily="34"/>
                        <a:buChar char="•"/>
                      </a:pPr>
                      <a:r>
                        <a:rPr lang="en-US" sz="600">
                          <a:latin typeface="Times New Roman" pitchFamily="18"/>
                        </a:rPr>
                        <a:t>Propofol, Fentanyl for induction </a:t>
                      </a:r>
                      <a:endParaRPr lang="en-US" sz="1000"/>
                    </a:p>
                    <a:p>
                      <a:pPr lvl="0">
                        <a:buSzPct val="100000"/>
                        <a:buFont typeface="Arial" pitchFamily="34"/>
                        <a:buChar char="•"/>
                      </a:pPr>
                      <a:r>
                        <a:rPr lang="en-US" sz="600">
                          <a:latin typeface="Times New Roman" pitchFamily="18"/>
                        </a:rPr>
                        <a:t>Anaesthesia maintained with Sevoflurane, oxygen and air (avoid nitrous oxide) </a:t>
                      </a:r>
                      <a:endParaRPr lang="en-US" sz="1000"/>
                    </a:p>
                    <a:p>
                      <a:pPr lvl="0">
                        <a:buSzPct val="100000"/>
                        <a:buFont typeface="Arial" pitchFamily="34"/>
                        <a:buChar char="•"/>
                      </a:pPr>
                      <a:r>
                        <a:rPr lang="en-US" sz="600">
                          <a:latin typeface="Times New Roman" pitchFamily="18"/>
                        </a:rPr>
                        <a:t>Further doses of Fentanyl for analgesia </a:t>
                      </a:r>
                      <a:endParaRPr lang="en-US" sz="1000"/>
                    </a:p>
                  </a:txBody>
                  <a:tcPr marL="37088" marR="37088" marT="24725" marB="24725">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US" sz="600" b="1">
                          <a:latin typeface="Times New Roman" pitchFamily="18"/>
                        </a:rPr>
                        <a:t>Post-operative (GFR&lt;60) </a:t>
                      </a:r>
                      <a:endParaRPr lang="en-US" sz="600">
                        <a:latin typeface="Calibri" pitchFamily="34"/>
                      </a:endParaRPr>
                    </a:p>
                    <a:p>
                      <a:pPr lvl="0"/>
                      <a:r>
                        <a:rPr lang="en-US" sz="600" b="1">
                          <a:latin typeface="Times New Roman" pitchFamily="18"/>
                        </a:rPr>
                        <a:t> </a:t>
                      </a:r>
                      <a:endParaRPr lang="en-US" sz="600">
                        <a:latin typeface="Calibri" pitchFamily="34"/>
                      </a:endParaRPr>
                    </a:p>
                    <a:p>
                      <a:pPr lvl="0">
                        <a:buSzPct val="100000"/>
                        <a:buFont typeface="Arial" pitchFamily="34"/>
                        <a:buChar char="•"/>
                      </a:pPr>
                      <a:r>
                        <a:rPr lang="en-US" sz="600">
                          <a:latin typeface="Times New Roman" pitchFamily="18"/>
                        </a:rPr>
                        <a:t>PO Paracetamol 1g QDS for 10 days  </a:t>
                      </a:r>
                      <a:endParaRPr lang="en-US" sz="1000"/>
                    </a:p>
                    <a:p>
                      <a:pPr lvl="0">
                        <a:buSzPct val="100000"/>
                        <a:buFont typeface="Arial" pitchFamily="34"/>
                        <a:buChar char="•"/>
                      </a:pPr>
                      <a:r>
                        <a:rPr lang="en-US" sz="600">
                          <a:latin typeface="Times New Roman" pitchFamily="18"/>
                        </a:rPr>
                        <a:t>PO Oxycodone modified release 5-10mg BD for 3 days. N.B </a:t>
                      </a:r>
                      <a:r>
                        <a:rPr lang="en-US" sz="600" b="0">
                          <a:latin typeface="Times New Roman" pitchFamily="18"/>
                        </a:rPr>
                        <a:t>First dose in recovery </a:t>
                      </a:r>
                      <a:endParaRPr lang="en-US" sz="1000" b="0"/>
                    </a:p>
                    <a:p>
                      <a:pPr lvl="0">
                        <a:buSzPct val="100000"/>
                        <a:buFont typeface="Arial" pitchFamily="34"/>
                        <a:buChar char="•"/>
                      </a:pPr>
                      <a:r>
                        <a:rPr lang="en-US" sz="600">
                          <a:latin typeface="Times New Roman" pitchFamily="18"/>
                        </a:rPr>
                        <a:t>PO Oxycodone liquid 5mg PRN 4 hourly ( maximum 4 doses in 24 hours) whilst in hospital, not for TTO </a:t>
                      </a:r>
                      <a:endParaRPr lang="en-US" sz="1000"/>
                    </a:p>
                    <a:p>
                      <a:pPr lvl="0">
                        <a:buSzPct val="100000"/>
                        <a:buFont typeface="Arial" pitchFamily="34"/>
                        <a:buChar char="•"/>
                      </a:pPr>
                      <a:r>
                        <a:rPr lang="en-US" sz="600">
                          <a:latin typeface="Times New Roman" pitchFamily="18"/>
                        </a:rPr>
                        <a:t>PO Laxido 1 sachet BD for 10 days or PO Docusate 100mg bd for 10 days  </a:t>
                      </a:r>
                      <a:endParaRPr lang="en-US" sz="1000"/>
                    </a:p>
                    <a:p>
                      <a:pPr lvl="0">
                        <a:buSzPct val="100000"/>
                        <a:buFont typeface="Arial" pitchFamily="34"/>
                        <a:buChar char="•"/>
                      </a:pPr>
                      <a:r>
                        <a:rPr lang="en-US" sz="600">
                          <a:latin typeface="Times New Roman" pitchFamily="18"/>
                        </a:rPr>
                        <a:t>PO Ondansetron 4mg TDS for 3 days </a:t>
                      </a:r>
                      <a:endParaRPr lang="en-US" sz="1000"/>
                    </a:p>
                    <a:p>
                      <a:pPr lvl="0">
                        <a:buSzPct val="100000"/>
                        <a:buFont typeface="Arial" pitchFamily="34"/>
                        <a:buChar char="•"/>
                      </a:pPr>
                      <a:r>
                        <a:rPr lang="en-US" sz="600">
                          <a:latin typeface="Times New Roman" pitchFamily="18"/>
                        </a:rPr>
                        <a:t>PO Codeine phosphate 60mg QDS for 7 days after completed 3 days of Longtec </a:t>
                      </a:r>
                      <a:endParaRPr lang="en-US" sz="1000"/>
                    </a:p>
                    <a:p>
                      <a:pPr lvl="0">
                        <a:buNone/>
                      </a:pPr>
                      <a:endParaRPr lang="en-US" sz="1000"/>
                    </a:p>
                  </a:txBody>
                  <a:tcPr marL="37088" marR="37088" marT="24725" marB="24725">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US" sz="600" b="1">
                          <a:latin typeface="Times New Roman" pitchFamily="18"/>
                        </a:rPr>
                        <a:t>Post-op Analgesia (GFR&gt;60) </a:t>
                      </a:r>
                      <a:endParaRPr lang="en-US" sz="600">
                        <a:latin typeface="Calibri" pitchFamily="34"/>
                      </a:endParaRPr>
                    </a:p>
                    <a:p>
                      <a:pPr lvl="0"/>
                      <a:r>
                        <a:rPr lang="en-US" sz="600" b="1">
                          <a:latin typeface="Times New Roman" pitchFamily="18"/>
                        </a:rPr>
                        <a:t> </a:t>
                      </a:r>
                      <a:endParaRPr lang="en-US" sz="600">
                        <a:latin typeface="Calibri" pitchFamily="34"/>
                      </a:endParaRPr>
                    </a:p>
                    <a:p>
                      <a:pPr lvl="0">
                        <a:buSzPct val="100000"/>
                        <a:buFont typeface="Arial" pitchFamily="34"/>
                        <a:buChar char="•"/>
                      </a:pPr>
                      <a:r>
                        <a:rPr lang="en-US" sz="600">
                          <a:latin typeface="Times New Roman" pitchFamily="18"/>
                        </a:rPr>
                        <a:t>PO Paracetamol 1g QDS for 10 days </a:t>
                      </a:r>
                      <a:endParaRPr lang="en-US" sz="1000"/>
                    </a:p>
                    <a:p>
                      <a:pPr lvl="0">
                        <a:buSzPct val="100000"/>
                        <a:buFont typeface="Arial" pitchFamily="34"/>
                        <a:buChar char="•"/>
                      </a:pPr>
                      <a:r>
                        <a:rPr lang="en-US" sz="600">
                          <a:latin typeface="Times New Roman" pitchFamily="18"/>
                        </a:rPr>
                        <a:t>PO Ibuprofen 400mg TDS for 3 days ( unless contraindicated) </a:t>
                      </a:r>
                      <a:endParaRPr lang="en-US" sz="1000"/>
                    </a:p>
                    <a:p>
                      <a:pPr lvl="0">
                        <a:buSzPct val="100000"/>
                        <a:buFont typeface="Arial" pitchFamily="34"/>
                        <a:buChar char="•"/>
                      </a:pPr>
                      <a:r>
                        <a:rPr lang="en-US" sz="600">
                          <a:latin typeface="Times New Roman" pitchFamily="18"/>
                        </a:rPr>
                        <a:t>PO Zomorph ( modified release morphine) 10-20mg BD for 3 days N.B First dose in recovery  </a:t>
                      </a:r>
                      <a:endParaRPr lang="en-US" sz="1000"/>
                    </a:p>
                    <a:p>
                      <a:pPr lvl="0">
                        <a:buSzPct val="100000"/>
                        <a:buFont typeface="Arial" pitchFamily="34"/>
                        <a:buChar char="•"/>
                      </a:pPr>
                      <a:r>
                        <a:rPr lang="en-US" sz="600">
                          <a:latin typeface="Times New Roman" pitchFamily="18"/>
                        </a:rPr>
                        <a:t>PO Oramorph 10-20mg mg PRN  4 hourly ( maximum 4 doses in 24 hours) whilst in hospital, not for TTO </a:t>
                      </a:r>
                      <a:endParaRPr lang="en-US" sz="1000"/>
                    </a:p>
                    <a:p>
                      <a:pPr lvl="0">
                        <a:buSzPct val="100000"/>
                        <a:buFont typeface="Arial" pitchFamily="34"/>
                        <a:buChar char="•"/>
                      </a:pPr>
                      <a:r>
                        <a:rPr lang="en-US" sz="600">
                          <a:latin typeface="Times New Roman" pitchFamily="18"/>
                        </a:rPr>
                        <a:t>PO Laxido 1 sachet BD for 10 days or PO Docusate 100mg BD for 10 days  </a:t>
                      </a:r>
                      <a:endParaRPr lang="en-US" sz="1000"/>
                    </a:p>
                    <a:p>
                      <a:pPr lvl="0">
                        <a:buSzPct val="100000"/>
                        <a:buFont typeface="Arial" pitchFamily="34"/>
                        <a:buChar char="•"/>
                      </a:pPr>
                      <a:r>
                        <a:rPr lang="en-US" sz="600">
                          <a:latin typeface="Times New Roman" pitchFamily="18"/>
                        </a:rPr>
                        <a:t>PO Ondansetron 4mg TDS for 3 days </a:t>
                      </a:r>
                      <a:endParaRPr lang="en-US" sz="1000"/>
                    </a:p>
                    <a:p>
                      <a:pPr lvl="0">
                        <a:buSzPct val="100000"/>
                        <a:buFont typeface="Arial" pitchFamily="34"/>
                        <a:buChar char="•"/>
                      </a:pPr>
                      <a:r>
                        <a:rPr lang="en-US" sz="600">
                          <a:latin typeface="Times New Roman" pitchFamily="18"/>
                        </a:rPr>
                        <a:t>PO Codeine phosphate 60mg QDS for 7 days after completing 3 days of Zomorph </a:t>
                      </a:r>
                      <a:endParaRPr lang="en-US" sz="1000"/>
                    </a:p>
                  </a:txBody>
                  <a:tcPr marL="37088" marR="37088" marT="24725" marB="24725">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5949105"/>
                  </a:ext>
                </a:extLst>
              </a:tr>
              <a:tr h="633816">
                <a:tc gridSpan="3">
                  <a:txBody>
                    <a:bodyPr/>
                    <a:lstStyle/>
                    <a:p>
                      <a:pPr lvl="0">
                        <a:buNone/>
                      </a:pPr>
                      <a:r>
                        <a:rPr lang="en-GB" sz="600" b="1">
                          <a:latin typeface="Times New Roman" pitchFamily="18"/>
                        </a:rPr>
                        <a:t>Post-Operative (all patients)</a:t>
                      </a:r>
                    </a:p>
                    <a:p>
                      <a:pPr lvl="0">
                        <a:buNone/>
                      </a:pPr>
                      <a:endParaRPr lang="en-GB" sz="600">
                        <a:latin typeface="Times New Roman" pitchFamily="18"/>
                      </a:endParaRPr>
                    </a:p>
                    <a:p>
                      <a:pPr marL="0" marR="0" lvl="0" indent="0" algn="l" defTabSz="914400" rtl="0" fontAlgn="auto" hangingPunct="1">
                        <a:lnSpc>
                          <a:spcPct val="100000"/>
                        </a:lnSpc>
                        <a:spcBef>
                          <a:spcPts val="0"/>
                        </a:spcBef>
                        <a:spcAft>
                          <a:spcPts val="0"/>
                        </a:spcAft>
                        <a:buSzPct val="100000"/>
                        <a:buFont typeface="Arial" pitchFamily="34"/>
                        <a:buChar char="•"/>
                        <a:tabLst/>
                      </a:pPr>
                      <a:r>
                        <a:rPr lang="en-GB" sz="600">
                          <a:latin typeface="Times New Roman" pitchFamily="18"/>
                        </a:rPr>
                        <a:t>Anaesthetist to prescribe 2x 250ml bolus of crystalloid for use post-op. </a:t>
                      </a:r>
                      <a:endParaRPr lang="en-GB" sz="1000"/>
                    </a:p>
                    <a:p>
                      <a:pPr lvl="0">
                        <a:buSzPct val="100000"/>
                        <a:buFont typeface="Arial" pitchFamily="34"/>
                        <a:buChar char="•"/>
                      </a:pPr>
                      <a:r>
                        <a:rPr lang="en-GB" sz="600">
                          <a:latin typeface="Times New Roman" pitchFamily="18"/>
                        </a:rPr>
                        <a:t>Nursing staff on the ward to give 1x 250ml crystalloid  30mins prior to mobilization. Further dose only if required. </a:t>
                      </a:r>
                      <a:endParaRPr lang="en-GB" sz="1000"/>
                    </a:p>
                    <a:p>
                      <a:pPr lvl="0">
                        <a:buSzPct val="100000"/>
                        <a:buFont typeface="Arial" pitchFamily="34"/>
                        <a:buChar char="•"/>
                      </a:pPr>
                      <a:r>
                        <a:rPr lang="en-GB" sz="600">
                          <a:latin typeface="Times New Roman" pitchFamily="18"/>
                        </a:rPr>
                        <a:t>To mobilise 4 hours after spinal anaesthetic. </a:t>
                      </a:r>
                      <a:endParaRPr lang="en-GB" sz="1000"/>
                    </a:p>
                    <a:p>
                      <a:pPr lvl="0">
                        <a:buSzPct val="100000"/>
                        <a:buFont typeface="Arial" pitchFamily="34"/>
                        <a:buChar char="•"/>
                      </a:pPr>
                      <a:r>
                        <a:rPr lang="en-GB" sz="600">
                          <a:latin typeface="Times New Roman" pitchFamily="18"/>
                        </a:rPr>
                        <a:t> All morning operated patients to be mobilised in the afternoon.  </a:t>
                      </a:r>
                      <a:endParaRPr lang="en-GB" sz="1000"/>
                    </a:p>
                    <a:p>
                      <a:pPr lvl="0">
                        <a:buSzPct val="100000"/>
                        <a:buFont typeface="Arial" pitchFamily="34"/>
                        <a:buChar char="•"/>
                      </a:pPr>
                      <a:r>
                        <a:rPr lang="en-GB" sz="600">
                          <a:latin typeface="Times New Roman" pitchFamily="18"/>
                        </a:rPr>
                        <a:t>Afternoon patients to be mobilised the following morning.</a:t>
                      </a:r>
                    </a:p>
                    <a:p>
                      <a:pPr lvl="0">
                        <a:buNone/>
                      </a:pPr>
                      <a:endParaRPr lang="en-GB" sz="1000"/>
                    </a:p>
                  </a:txBody>
                  <a:tcPr marL="37088" marR="37088" marT="24725" marB="24725">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368595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02A81435-948E-4742-8689-2F993DDC23BC}">
  <ds:schemaRefs>
    <ds:schemaRef ds:uri="http://schemas.microsoft.com/sharepoint/v3/contenttype/forms"/>
  </ds:schemaRefs>
</ds:datastoreItem>
</file>

<file path=customXml/itemProps2.xml><?xml version="1.0" encoding="utf-8"?>
<ds:datastoreItem xmlns:ds="http://schemas.openxmlformats.org/officeDocument/2006/customXml" ds:itemID="{EA206AEC-BA1C-49D2-B55D-7014309E03FE}"/>
</file>

<file path=customXml/itemProps3.xml><?xml version="1.0" encoding="utf-8"?>
<ds:datastoreItem xmlns:ds="http://schemas.openxmlformats.org/officeDocument/2006/customXml" ds:itemID="{ECE49EA9-EB31-4A97-9C44-575BCC79ED41}">
  <ds:schemaRefs>
    <ds:schemaRef ds:uri="http://purl.org/dc/elements/1.1/"/>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dcmitype/"/>
    <ds:schemaRef ds:uri="2ccc86bf-9c08-46a0-8899-4b96fb494184"/>
    <ds:schemaRef ds:uri="http://schemas.openxmlformats.org/package/2006/metadata/core-properties"/>
    <ds:schemaRef ds:uri="2e89a0fb-34be-45d6-bdd4-ccc8518314bc"/>
  </ds:schemaRefs>
</ds:datastoreItem>
</file>

<file path=docProps/app.xml><?xml version="1.0" encoding="utf-8"?>
<Properties xmlns="http://schemas.openxmlformats.org/officeDocument/2006/extended-properties" xmlns:vt="http://schemas.openxmlformats.org/officeDocument/2006/docPropsVTypes">
  <TotalTime>1077</TotalTime>
  <Words>1218</Words>
  <Application>Microsoft Office PowerPoint</Application>
  <PresentationFormat>Widescreen</PresentationFormat>
  <Paragraphs>69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Smith</dc:creator>
  <cp:lastModifiedBy>Emma Smith</cp:lastModifiedBy>
  <cp:revision>26</cp:revision>
  <dcterms:created xsi:type="dcterms:W3CDTF">2023-03-12T23:22:35Z</dcterms:created>
  <dcterms:modified xsi:type="dcterms:W3CDTF">2023-05-02T22:57:26Z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